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58" r:id="rId6"/>
    <p:sldId id="259" r:id="rId7"/>
    <p:sldId id="257" r:id="rId8"/>
    <p:sldId id="260" r:id="rId9"/>
    <p:sldId id="261" r:id="rId10"/>
    <p:sldId id="272" r:id="rId11"/>
    <p:sldId id="262" r:id="rId12"/>
    <p:sldId id="263" r:id="rId13"/>
    <p:sldId id="264" r:id="rId14"/>
    <p:sldId id="266" r:id="rId15"/>
    <p:sldId id="267" r:id="rId16"/>
    <p:sldId id="268" r:id="rId17"/>
    <p:sldId id="271" r:id="rId18"/>
    <p:sldId id="269" r:id="rId19"/>
    <p:sldId id="270" r:id="rId20"/>
  </p:sldIdLst>
  <p:sldSz cx="9144000" cy="6858000" type="screen4x3"/>
  <p:notesSz cx="6858000" cy="3086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mela Wittmann" initials="PW" lastIdx="3" clrIdx="0">
    <p:extLst>
      <p:ext uri="{19B8F6BF-5375-455C-9EA6-DF929625EA0E}">
        <p15:presenceInfo xmlns:p15="http://schemas.microsoft.com/office/powerpoint/2012/main" userId="S::pwittmann@innsofcourt.org::00e6fab6-b493-4d22-950e-0f2f53885dc5" providerId="AD"/>
      </p:ext>
    </p:extLst>
  </p:cmAuthor>
  <p:cmAuthor id="2" name="Michelle Runge" initials="MR" lastIdx="3" clrIdx="1">
    <p:extLst>
      <p:ext uri="{19B8F6BF-5375-455C-9EA6-DF929625EA0E}">
        <p15:presenceInfo xmlns:p15="http://schemas.microsoft.com/office/powerpoint/2012/main" userId="S::mrunge@innsofcourt.org::7edb415c-8452-405d-8552-7b708b29ed8f" providerId="AD"/>
      </p:ext>
    </p:extLst>
  </p:cmAuthor>
  <p:cmAuthor id="3" name="David Akridge" initials="DA" lastIdx="3" clrIdx="2">
    <p:extLst>
      <p:ext uri="{19B8F6BF-5375-455C-9EA6-DF929625EA0E}">
        <p15:presenceInfo xmlns:p15="http://schemas.microsoft.com/office/powerpoint/2012/main" userId="S::dakridge@innsofcourt.org::63ebfc56-e79a-4a95-aa83-419e26d3e7fa" providerId="AD"/>
      </p:ext>
    </p:extLst>
  </p:cmAuthor>
  <p:cmAuthor id="4" name="Anne Paul" initials="AP" lastIdx="1" clrIdx="3">
    <p:extLst>
      <p:ext uri="{19B8F6BF-5375-455C-9EA6-DF929625EA0E}">
        <p15:presenceInfo xmlns:p15="http://schemas.microsoft.com/office/powerpoint/2012/main" userId="S::apaul@innsofcourt.org::d9711889-3a7f-486c-a5e6-19d01327c8f4" providerId="AD"/>
      </p:ext>
    </p:extLst>
  </p:cmAuthor>
  <p:cmAuthor id="5" name="Libby Bingham" initials="LB" lastIdx="3" clrIdx="4">
    <p:extLst>
      <p:ext uri="{19B8F6BF-5375-455C-9EA6-DF929625EA0E}">
        <p15:presenceInfo xmlns:p15="http://schemas.microsoft.com/office/powerpoint/2012/main" userId="Libby Bingha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395"/>
    <a:srgbClr val="DCB766"/>
    <a:srgbClr val="C396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2B2E12-781B-5A44-A4D9-D27675F8E212}" v="5" dt="2026-07-23T20:11:49.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51"/>
    <p:restoredTop sz="66117"/>
  </p:normalViewPr>
  <p:slideViewPr>
    <p:cSldViewPr snapToGrid="0">
      <p:cViewPr varScale="1">
        <p:scale>
          <a:sx n="74" d="100"/>
          <a:sy n="74" d="100"/>
        </p:scale>
        <p:origin x="2664" y="16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B2059E-4284-4356-A994-6A5E569D6ADF}" type="datetimeFigureOut">
              <a:rPr lang="en-US" smtClean="0"/>
              <a:t>7/23/26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362E4D-7F68-4B93-BB44-61D80F42E4E7}" type="slidenum">
              <a:rPr lang="en-US" smtClean="0"/>
              <a:t>‹#›</a:t>
            </a:fld>
            <a:endParaRPr lang="en-US"/>
          </a:p>
        </p:txBody>
      </p:sp>
    </p:spTree>
    <p:extLst>
      <p:ext uri="{BB962C8B-B14F-4D97-AF65-F5344CB8AC3E}">
        <p14:creationId xmlns:p14="http://schemas.microsoft.com/office/powerpoint/2010/main" val="2112068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TALKING POINTS:</a:t>
            </a:r>
          </a:p>
          <a:p>
            <a:r>
              <a:rPr lang="en-US" b="0" i="1" dirty="0"/>
              <a:t>Welcome them.</a:t>
            </a:r>
          </a:p>
        </p:txBody>
      </p:sp>
      <p:sp>
        <p:nvSpPr>
          <p:cNvPr id="4" name="Slide Number Placeholder 3"/>
          <p:cNvSpPr>
            <a:spLocks noGrp="1"/>
          </p:cNvSpPr>
          <p:nvPr>
            <p:ph type="sldNum" sz="quarter" idx="5"/>
          </p:nvPr>
        </p:nvSpPr>
        <p:spPr/>
        <p:txBody>
          <a:bodyPr/>
          <a:lstStyle/>
          <a:p>
            <a:fld id="{3A362E4D-7F68-4B93-BB44-61D80F42E4E7}" type="slidenum">
              <a:rPr lang="en-US" smtClean="0"/>
              <a:t>2</a:t>
            </a:fld>
            <a:endParaRPr lang="en-US"/>
          </a:p>
        </p:txBody>
      </p:sp>
    </p:spTree>
    <p:extLst>
      <p:ext uri="{BB962C8B-B14F-4D97-AF65-F5344CB8AC3E}">
        <p14:creationId xmlns:p14="http://schemas.microsoft.com/office/powerpoint/2010/main" val="419445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TALKING POINTS:</a:t>
            </a:r>
          </a:p>
          <a:p>
            <a:pPr>
              <a:defRPr/>
            </a:pPr>
            <a:r>
              <a:rPr lang="en-US" i="1" dirty="0"/>
              <a:t>Briefly outline major policies and procedures for the Inn. </a:t>
            </a:r>
            <a:endParaRPr lang="en-US" i="1" dirty="0">
              <a:cs typeface="Calibri"/>
            </a:endParaRPr>
          </a:p>
          <a:p>
            <a:pPr>
              <a:defRPr/>
            </a:pPr>
            <a:r>
              <a:rPr lang="en-US" i="1" dirty="0"/>
              <a:t>Include why policies exist. For example, there is an attendance policy because the Inn prioritizes the commitment of its members and there is a waiting list of potential members.</a:t>
            </a:r>
            <a:endParaRPr lang="en-US" i="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The list on the slide gives some examples, but feel free to add more.</a:t>
            </a:r>
            <a:endParaRPr lang="en-US" b="1" i="1" dirty="0"/>
          </a:p>
          <a:p>
            <a:r>
              <a:rPr lang="en-US" dirty="0"/>
              <a:t>Share how your Inn delivers the following:</a:t>
            </a:r>
          </a:p>
          <a:p>
            <a:pPr marL="628650" lvl="1" indent="-171450">
              <a:buFont typeface="Arial,Sans-Serif"/>
              <a:buChar char="•"/>
            </a:pPr>
            <a:r>
              <a:rPr lang="en-US" dirty="0"/>
              <a:t>Impact on People </a:t>
            </a:r>
          </a:p>
          <a:p>
            <a:pPr marL="1085850" lvl="2" indent="-171450">
              <a:buFont typeface="Arial,Sans-Serif"/>
              <a:buChar char="•"/>
            </a:pPr>
            <a:r>
              <a:rPr lang="en-US" dirty="0"/>
              <a:t>Connection: We are the only place where the Bench and Bar come together through local programs to collaborate, share knowledge, and develop relationships that lead to professional and personal growth. </a:t>
            </a:r>
          </a:p>
          <a:p>
            <a:pPr marL="1085850" lvl="2" indent="-171450">
              <a:buFont typeface="Arial,Sans-Serif"/>
              <a:buChar char="•"/>
            </a:pPr>
            <a:r>
              <a:rPr lang="en-US" dirty="0"/>
              <a:t>Collegiality: We are a welcoming, engaging, and passionate community of legal professionals fostering career growth and discovery. </a:t>
            </a:r>
          </a:p>
          <a:p>
            <a:pPr marL="628650" lvl="1" indent="-171450">
              <a:buFont typeface="Arial,Sans-Serif"/>
              <a:buChar char="•"/>
            </a:pPr>
            <a:r>
              <a:rPr lang="en-US" dirty="0"/>
              <a:t>Impact on Experience </a:t>
            </a:r>
          </a:p>
          <a:p>
            <a:pPr marL="1085850" lvl="2" indent="-171450">
              <a:buFont typeface="Arial,Sans-Serif"/>
              <a:buChar char="•"/>
            </a:pPr>
            <a:r>
              <a:rPr lang="en-US" dirty="0"/>
              <a:t>Mentorship: We are a trusted source for unparalleled career support and life-long mentoring that challenge our members to grow, connect and give back to the profession. </a:t>
            </a:r>
          </a:p>
          <a:p>
            <a:pPr marL="1085850" lvl="2" indent="-171450">
              <a:buFont typeface="Arial,Sans-Serif"/>
              <a:buChar char="•"/>
            </a:pPr>
            <a:r>
              <a:rPr lang="en-US" dirty="0"/>
              <a:t>Respect: For more than 45 years, the American Inns of Court has been driving the standard of excellence, civility, and professionalism in the legal profession.</a:t>
            </a:r>
            <a:endParaRPr lang="en-US" dirty="0">
              <a:cs typeface="Calibri"/>
            </a:endParaRPr>
          </a:p>
          <a:p>
            <a:pPr marL="1085850" lvl="2" indent="-171450">
              <a:buFont typeface="Arial,Sans-Serif"/>
              <a:buChar char="•"/>
            </a:pPr>
            <a:r>
              <a:rPr lang="en-US" dirty="0"/>
              <a:t>Feedback: We regularly survey our members about their Inn experience and incorporate your feedback to improve our operations and offerings.</a:t>
            </a:r>
            <a:endParaRPr lang="en-US" dirty="0">
              <a:cs typeface="Calibri"/>
            </a:endParaRPr>
          </a:p>
          <a:p>
            <a:pPr marL="628650" lvl="1" indent="-171450">
              <a:buFont typeface="Arial,Sans-Serif"/>
              <a:buChar char="•"/>
            </a:pPr>
            <a:r>
              <a:rPr lang="en-US" dirty="0"/>
              <a:t>Impact on Programs </a:t>
            </a:r>
          </a:p>
          <a:p>
            <a:pPr marL="1085850" lvl="2" indent="-171450">
              <a:buFont typeface="Arial,Sans-Serif"/>
              <a:buChar char="•"/>
            </a:pPr>
            <a:r>
              <a:rPr lang="en-US" dirty="0"/>
              <a:t>Education: For decades, the legal profession has relied on AIC to develop future leaders through progressive, accessible, and quality education that fosters respect, ethics, and excellence. </a:t>
            </a:r>
          </a:p>
          <a:p>
            <a:pPr marL="1085850" lvl="2" indent="-171450">
              <a:buFont typeface="Arial,Sans-Serif"/>
              <a:buChar char="•"/>
            </a:pPr>
            <a:r>
              <a:rPr lang="en-US" dirty="0"/>
              <a:t>Innovation: We inspire our members – and the profession – through innovative learning opportunities and cutting-edge content that ensures ongoing excellence and professionalism in the field.</a:t>
            </a:r>
          </a:p>
          <a:p>
            <a:endParaRPr lang="en-US" b="1" dirty="0">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11</a:t>
            </a:fld>
            <a:endParaRPr lang="en-US"/>
          </a:p>
        </p:txBody>
      </p:sp>
    </p:spTree>
    <p:extLst>
      <p:ext uri="{BB962C8B-B14F-4D97-AF65-F5344CB8AC3E}">
        <p14:creationId xmlns:p14="http://schemas.microsoft.com/office/powerpoint/2010/main" val="3762581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endParaRPr lang="en-US" b="1">
              <a:cs typeface="Calibri"/>
            </a:endParaRPr>
          </a:p>
          <a:p>
            <a:r>
              <a:rPr lang="en-US" b="0" i="1"/>
              <a:t>Tie the opportunity to the value the member will receive: how will the activity benefit them?</a:t>
            </a:r>
            <a:endParaRPr lang="en-US" b="0" i="1">
              <a:cs typeface="Calibri"/>
            </a:endParaRPr>
          </a:p>
          <a:p>
            <a:r>
              <a:rPr lang="en-US">
                <a:cs typeface="Calibri"/>
              </a:rPr>
              <a:t>Networking:</a:t>
            </a:r>
          </a:p>
          <a:p>
            <a:pPr marL="628650" lvl="1" indent="-171450">
              <a:buFont typeface="Arial"/>
              <a:buChar char="•"/>
            </a:pPr>
            <a:r>
              <a:rPr lang="en-US">
                <a:cs typeface="Calibri"/>
              </a:rPr>
              <a:t>Our Inn hosts a networking hour before/after the program where you can meet lawyers and judges from all walks of life. The informal conversations you have with members of this Inn could be some of the most formative you have in your professional career. </a:t>
            </a:r>
          </a:p>
          <a:p>
            <a:r>
              <a:rPr lang="en-US">
                <a:cs typeface="Calibri"/>
              </a:rPr>
              <a:t>Pupillage teams:</a:t>
            </a:r>
          </a:p>
          <a:p>
            <a:pPr marL="628650" lvl="1" indent="-171450">
              <a:buFont typeface="Arial"/>
              <a:buChar char="•"/>
            </a:pPr>
            <a:r>
              <a:rPr lang="en-US">
                <a:cs typeface="Calibri"/>
              </a:rPr>
              <a:t>Pupillage teams are responsible for planning monthly programs. Within your team are more opportunities for networking, mentoring, and developing leadership skills.</a:t>
            </a:r>
          </a:p>
          <a:p>
            <a:r>
              <a:rPr lang="en-US">
                <a:cs typeface="Calibri"/>
              </a:rPr>
              <a:t>Mentoring:</a:t>
            </a:r>
          </a:p>
          <a:p>
            <a:pPr marL="628650" lvl="1" indent="-171450">
              <a:buFont typeface="Arial"/>
              <a:buChar char="•"/>
            </a:pPr>
            <a:r>
              <a:rPr lang="en-US">
                <a:cs typeface="Calibri"/>
              </a:rPr>
              <a:t>Mentoring the next generation in professionalism, civility, and respect is what the American Inns of Court are all about. </a:t>
            </a:r>
            <a:r>
              <a:rPr lang="en-US" i="1">
                <a:cs typeface="Calibri"/>
              </a:rPr>
              <a:t>Describe your Inn's mentoring program/opportunities.</a:t>
            </a:r>
            <a:endParaRPr lang="en-US">
              <a:cs typeface="Calibri"/>
            </a:endParaRPr>
          </a:p>
          <a:p>
            <a:r>
              <a:rPr lang="en-US">
                <a:cs typeface="Calibri"/>
              </a:rPr>
              <a:t>Leadership:</a:t>
            </a:r>
          </a:p>
          <a:p>
            <a:pPr marL="628650" lvl="1" indent="-171450">
              <a:buFont typeface="Arial"/>
              <a:buChar char="•"/>
            </a:pPr>
            <a:r>
              <a:rPr lang="en-US">
                <a:cs typeface="Calibri"/>
              </a:rPr>
              <a:t>The Executive Committee [membership committee, program committee, etc.] is always on the lookout for dedicated, talented individuals to continue our Inn's strong legacy. Volunteering your time to the American Inns of Court can develop transferrable skills to help you in your practice, and it puts you in contact with other leaders in the field.</a:t>
            </a:r>
          </a:p>
          <a:p>
            <a:r>
              <a:rPr lang="en-US">
                <a:cs typeface="Calibri"/>
              </a:rPr>
              <a:t>Outreach:</a:t>
            </a:r>
          </a:p>
          <a:p>
            <a:pPr marL="628650" lvl="1" indent="-171450">
              <a:buFont typeface="Arial"/>
              <a:buChar char="•"/>
            </a:pPr>
            <a:r>
              <a:rPr lang="en-US" i="1">
                <a:cs typeface="Calibri"/>
              </a:rPr>
              <a:t>If your Inn has an outreach program, explain how members can get involved or how they might suggest organizations/causes to support.</a:t>
            </a:r>
            <a:endParaRPr lang="en-US">
              <a:cs typeface="Calibri"/>
            </a:endParaRPr>
          </a:p>
          <a:p>
            <a:endParaRPr lang="en-US" b="1">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12</a:t>
            </a:fld>
            <a:endParaRPr lang="en-US"/>
          </a:p>
        </p:txBody>
      </p:sp>
    </p:spTree>
    <p:extLst>
      <p:ext uri="{BB962C8B-B14F-4D97-AF65-F5344CB8AC3E}">
        <p14:creationId xmlns:p14="http://schemas.microsoft.com/office/powerpoint/2010/main" val="2601764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TALKING POINTS:</a:t>
            </a:r>
            <a:endParaRPr lang="en-US" b="1" dirty="0">
              <a:cs typeface="Calibri"/>
            </a:endParaRPr>
          </a:p>
          <a:p>
            <a:r>
              <a:rPr lang="en-US" dirty="0">
                <a:solidFill>
                  <a:srgbClr val="141413"/>
                </a:solidFill>
                <a:effectLst/>
                <a:latin typeface="Helvetica" pitchFamily="2" charset="0"/>
              </a:rPr>
              <a:t>As a member of the Generic Inn, you are automatically a member of the national American Inns of Court organization. In addition to the experience you enjoy at your regular meetings, you can also take advantage of national member benefits.</a:t>
            </a:r>
          </a:p>
          <a:p>
            <a:endParaRPr lang="en-US" dirty="0">
              <a:solidFill>
                <a:srgbClr val="141413"/>
              </a:solidFill>
              <a:effectLst/>
              <a:latin typeface="Helvetica" pitchFamily="2" charset="0"/>
            </a:endParaRPr>
          </a:p>
          <a:p>
            <a:r>
              <a:rPr lang="en-US" dirty="0">
                <a:solidFill>
                  <a:srgbClr val="141413"/>
                </a:solidFill>
                <a:effectLst/>
                <a:latin typeface="Helvetica" pitchFamily="2" charset="0"/>
              </a:rPr>
              <a:t>•</a:t>
            </a:r>
            <a:r>
              <a:rPr lang="en-US" dirty="0">
                <a:solidFill>
                  <a:srgbClr val="152E72"/>
                </a:solidFill>
                <a:effectLst/>
                <a:latin typeface="Helvetica" pitchFamily="2" charset="0"/>
              </a:rPr>
              <a:t>The Bencher®</a:t>
            </a:r>
            <a:r>
              <a:rPr lang="en-US" dirty="0">
                <a:solidFill>
                  <a:srgbClr val="141413"/>
                </a:solidFill>
                <a:effectLst/>
                <a:latin typeface="Helvetica" pitchFamily="2" charset="0"/>
              </a:rPr>
              <a:t>, a bimonthly magazine with articles on professionalism, ethics, timely topics, and Inn news- NOW ONLINE- https://</a:t>
            </a:r>
            <a:r>
              <a:rPr lang="en-US" dirty="0" err="1">
                <a:solidFill>
                  <a:srgbClr val="141413"/>
                </a:solidFill>
                <a:effectLst/>
                <a:latin typeface="Helvetica" pitchFamily="2" charset="0"/>
              </a:rPr>
              <a:t>www.innsofcourt.org</a:t>
            </a:r>
            <a:r>
              <a:rPr lang="en-US" dirty="0">
                <a:solidFill>
                  <a:srgbClr val="141413"/>
                </a:solidFill>
                <a:effectLst/>
                <a:latin typeface="Helvetica" pitchFamily="2" charset="0"/>
              </a:rPr>
              <a:t>/bencher</a:t>
            </a:r>
            <a:endParaRPr lang="en-US" dirty="0">
              <a:solidFill>
                <a:srgbClr val="152E72"/>
              </a:solidFill>
              <a:effectLst/>
              <a:latin typeface="Helvetica" pitchFamily="2" charset="0"/>
            </a:endParaRPr>
          </a:p>
          <a:p>
            <a:r>
              <a:rPr lang="en-US" dirty="0">
                <a:solidFill>
                  <a:srgbClr val="141413"/>
                </a:solidFill>
                <a:effectLst/>
                <a:latin typeface="Helvetica" pitchFamily="2" charset="0"/>
              </a:rPr>
              <a:t>•An online </a:t>
            </a:r>
            <a:r>
              <a:rPr lang="en-US" dirty="0">
                <a:solidFill>
                  <a:srgbClr val="152E72"/>
                </a:solidFill>
                <a:effectLst/>
                <a:latin typeface="Helvetica" pitchFamily="2" charset="0"/>
              </a:rPr>
              <a:t>Membership Directory</a:t>
            </a:r>
            <a:r>
              <a:rPr lang="en-US" dirty="0">
                <a:solidFill>
                  <a:srgbClr val="141413"/>
                </a:solidFill>
                <a:effectLst/>
                <a:latin typeface="Helvetica" pitchFamily="2" charset="0"/>
              </a:rPr>
              <a:t> to network with Inn members across the country</a:t>
            </a:r>
          </a:p>
          <a:p>
            <a:r>
              <a:rPr lang="en-US" dirty="0">
                <a:solidFill>
                  <a:srgbClr val="141413"/>
                </a:solidFill>
                <a:effectLst/>
                <a:latin typeface="Helvetica" pitchFamily="2" charset="0"/>
              </a:rPr>
              <a:t>•Exclusive eligibility for </a:t>
            </a:r>
            <a:r>
              <a:rPr lang="en-US" dirty="0">
                <a:solidFill>
                  <a:srgbClr val="152E72"/>
                </a:solidFill>
                <a:effectLst/>
                <a:latin typeface="Helvetica" pitchFamily="2" charset="0"/>
              </a:rPr>
              <a:t>Pegasus Scholarships</a:t>
            </a:r>
            <a:r>
              <a:rPr lang="en-US" dirty="0">
                <a:solidFill>
                  <a:srgbClr val="141413"/>
                </a:solidFill>
                <a:effectLst/>
                <a:latin typeface="Helvetica" pitchFamily="2" charset="0"/>
              </a:rPr>
              <a:t>, as well as the </a:t>
            </a:r>
            <a:r>
              <a:rPr lang="en-US" dirty="0">
                <a:solidFill>
                  <a:srgbClr val="152E72"/>
                </a:solidFill>
                <a:effectLst/>
                <a:latin typeface="Helvetica" pitchFamily="2" charset="0"/>
              </a:rPr>
              <a:t>Sandra Day O’Connor Award for Professional Service</a:t>
            </a:r>
            <a:r>
              <a:rPr lang="en-US" dirty="0">
                <a:solidFill>
                  <a:srgbClr val="141413"/>
                </a:solidFill>
                <a:effectLst/>
                <a:latin typeface="Helvetica" pitchFamily="2" charset="0"/>
              </a:rPr>
              <a:t> and </a:t>
            </a:r>
            <a:r>
              <a:rPr lang="en-US" dirty="0">
                <a:solidFill>
                  <a:srgbClr val="152E72"/>
                </a:solidFill>
                <a:effectLst/>
                <a:latin typeface="Helvetica" pitchFamily="2" charset="0"/>
              </a:rPr>
              <a:t>A. Sherman Christensen Award</a:t>
            </a:r>
            <a:r>
              <a:rPr lang="en-US" dirty="0">
                <a:solidFill>
                  <a:srgbClr val="141413"/>
                </a:solidFill>
                <a:effectLst/>
                <a:latin typeface="Helvetica" pitchFamily="2" charset="0"/>
              </a:rPr>
              <a:t>, presented annually at the Supreme Court of the United States</a:t>
            </a:r>
          </a:p>
          <a:p>
            <a:r>
              <a:rPr lang="en-US" dirty="0">
                <a:solidFill>
                  <a:srgbClr val="141413"/>
                </a:solidFill>
                <a:effectLst/>
                <a:latin typeface="Helvetica" pitchFamily="2" charset="0"/>
              </a:rPr>
              <a:t>*Letters of introduction to facilitate visits to the </a:t>
            </a:r>
            <a:r>
              <a:rPr lang="en-US" dirty="0">
                <a:solidFill>
                  <a:srgbClr val="152E72"/>
                </a:solidFill>
                <a:effectLst/>
                <a:latin typeface="Helvetica" pitchFamily="2" charset="0"/>
              </a:rPr>
              <a:t>English and Irish Inns of Court</a:t>
            </a:r>
            <a:endParaRPr lang="en-US" dirty="0">
              <a:solidFill>
                <a:srgbClr val="141413"/>
              </a:solidFill>
              <a:effectLst/>
              <a:latin typeface="Helvetica" pitchFamily="2" charset="0"/>
            </a:endParaRPr>
          </a:p>
          <a:p>
            <a:r>
              <a:rPr lang="en-US" dirty="0">
                <a:solidFill>
                  <a:srgbClr val="152E72"/>
                </a:solidFill>
                <a:effectLst/>
                <a:latin typeface="Helvetica" pitchFamily="2" charset="0"/>
              </a:rPr>
              <a:t>*Volunteer and leadership development opportunities</a:t>
            </a:r>
            <a:r>
              <a:rPr lang="en-US" dirty="0">
                <a:solidFill>
                  <a:srgbClr val="141413"/>
                </a:solidFill>
                <a:effectLst/>
                <a:latin typeface="Helvetica" pitchFamily="2" charset="0"/>
              </a:rPr>
              <a:t> through Inn and national board service, committees and task force participation</a:t>
            </a:r>
          </a:p>
          <a:p>
            <a:r>
              <a:rPr lang="en-US" dirty="0">
                <a:solidFill>
                  <a:srgbClr val="141413"/>
                </a:solidFill>
                <a:effectLst/>
                <a:latin typeface="Helvetica" pitchFamily="2" charset="0"/>
              </a:rPr>
              <a:t>*Opportunities to attend the </a:t>
            </a:r>
            <a:r>
              <a:rPr lang="en-US" dirty="0">
                <a:solidFill>
                  <a:srgbClr val="152E72"/>
                </a:solidFill>
                <a:effectLst/>
                <a:latin typeface="Helvetica" pitchFamily="2" charset="0"/>
              </a:rPr>
              <a:t>Inns of Distinction Gala</a:t>
            </a:r>
            <a:r>
              <a:rPr lang="en-US" dirty="0">
                <a:solidFill>
                  <a:srgbClr val="141413"/>
                </a:solidFill>
                <a:effectLst/>
                <a:latin typeface="Helvetica" pitchFamily="2" charset="0"/>
              </a:rPr>
              <a:t> and the </a:t>
            </a:r>
            <a:r>
              <a:rPr lang="en-US" dirty="0">
                <a:solidFill>
                  <a:srgbClr val="152E72"/>
                </a:solidFill>
                <a:effectLst/>
                <a:latin typeface="Helvetica" pitchFamily="2" charset="0"/>
              </a:rPr>
              <a:t>Celebration of Excellence</a:t>
            </a:r>
            <a:r>
              <a:rPr lang="en-US" dirty="0">
                <a:solidFill>
                  <a:srgbClr val="141413"/>
                </a:solidFill>
                <a:effectLst/>
                <a:latin typeface="Helvetica" pitchFamily="2" charset="0"/>
              </a:rPr>
              <a:t> at the Supreme Court of the United States</a:t>
            </a:r>
          </a:p>
          <a:p>
            <a:pPr marL="0" indent="0">
              <a:buFont typeface="Arial" panose="020B0604020202020204" pitchFamily="34" charset="0"/>
              <a:buNone/>
            </a:pPr>
            <a:endParaRPr lang="en-US" dirty="0">
              <a:cs typeface="Calibri"/>
            </a:endParaRPr>
          </a:p>
          <a:p>
            <a:pPr marL="0" indent="0">
              <a:buFont typeface="Arial" panose="020B0604020202020204" pitchFamily="34" charset="0"/>
              <a:buNone/>
            </a:pPr>
            <a:r>
              <a:rPr lang="en-US" dirty="0"/>
              <a:t>We encourage you to access the national website: </a:t>
            </a:r>
            <a:r>
              <a:rPr lang="en-US" dirty="0" err="1"/>
              <a:t>www.innsofcourt.org</a:t>
            </a:r>
            <a:r>
              <a:rPr lang="en-US" dirty="0"/>
              <a:t>. This will help you get the most out of your membership.</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13</a:t>
            </a:fld>
            <a:endParaRPr lang="en-US"/>
          </a:p>
        </p:txBody>
      </p:sp>
    </p:spTree>
    <p:extLst>
      <p:ext uri="{BB962C8B-B14F-4D97-AF65-F5344CB8AC3E}">
        <p14:creationId xmlns:p14="http://schemas.microsoft.com/office/powerpoint/2010/main" val="2954941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b="0" i="1"/>
              <a:t>These are suggestions; add whatever activities your Inn is engaged in</a:t>
            </a:r>
            <a:r>
              <a:rPr lang="en-US" i="1"/>
              <a:t>.</a:t>
            </a:r>
            <a:endParaRPr lang="en-US" i="1">
              <a:cs typeface="Calibri"/>
            </a:endParaRPr>
          </a:p>
          <a:p>
            <a:endParaRPr lang="en-US"/>
          </a:p>
        </p:txBody>
      </p:sp>
      <p:sp>
        <p:nvSpPr>
          <p:cNvPr id="4" name="Slide Number Placeholder 3"/>
          <p:cNvSpPr>
            <a:spLocks noGrp="1"/>
          </p:cNvSpPr>
          <p:nvPr>
            <p:ph type="sldNum" sz="quarter" idx="5"/>
          </p:nvPr>
        </p:nvSpPr>
        <p:spPr/>
        <p:txBody>
          <a:bodyPr/>
          <a:lstStyle/>
          <a:p>
            <a:fld id="{3A362E4D-7F68-4B93-BB44-61D80F42E4E7}" type="slidenum">
              <a:rPr lang="en-US" smtClean="0"/>
              <a:t>14</a:t>
            </a:fld>
            <a:endParaRPr lang="en-US"/>
          </a:p>
        </p:txBody>
      </p:sp>
    </p:spTree>
    <p:extLst>
      <p:ext uri="{BB962C8B-B14F-4D97-AF65-F5344CB8AC3E}">
        <p14:creationId xmlns:p14="http://schemas.microsoft.com/office/powerpoint/2010/main" val="2843857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b="0"/>
              <a:t>We want you to get the most out of your experience with the Generic American Inn of Court.</a:t>
            </a:r>
          </a:p>
          <a:p>
            <a:r>
              <a:rPr lang="en-US" b="0"/>
              <a:t>If you have questions about any aspect of </a:t>
            </a:r>
            <a:r>
              <a:rPr lang="en-US"/>
              <a:t>your </a:t>
            </a:r>
            <a:r>
              <a:rPr lang="en-US" b="0"/>
              <a:t>national </a:t>
            </a:r>
            <a:r>
              <a:rPr lang="en-US"/>
              <a:t>membership</a:t>
            </a:r>
            <a:r>
              <a:rPr lang="en-US" b="0"/>
              <a:t>, feel free to </a:t>
            </a:r>
            <a:r>
              <a:rPr lang="en-US"/>
              <a:t>contact the American Inns of Court office directly</a:t>
            </a:r>
            <a:r>
              <a:rPr lang="en-US" b="0"/>
              <a:t>.</a:t>
            </a:r>
            <a:endParaRPr lang="en-US" b="0">
              <a:cs typeface="Calibri"/>
            </a:endParaRPr>
          </a:p>
          <a:p>
            <a:r>
              <a:rPr lang="en-US" b="0"/>
              <a:t>If you have any questions about what is going on locally, your role, how you can get more involved, etc. please reach out to [XX].</a:t>
            </a:r>
          </a:p>
          <a:p>
            <a:endParaRPr lang="en-US"/>
          </a:p>
        </p:txBody>
      </p:sp>
      <p:sp>
        <p:nvSpPr>
          <p:cNvPr id="4" name="Slide Number Placeholder 3"/>
          <p:cNvSpPr>
            <a:spLocks noGrp="1"/>
          </p:cNvSpPr>
          <p:nvPr>
            <p:ph type="sldNum" sz="quarter" idx="5"/>
          </p:nvPr>
        </p:nvSpPr>
        <p:spPr/>
        <p:txBody>
          <a:bodyPr/>
          <a:lstStyle/>
          <a:p>
            <a:fld id="{3A362E4D-7F68-4B93-BB44-61D80F42E4E7}" type="slidenum">
              <a:rPr lang="en-US" smtClean="0"/>
              <a:t>15</a:t>
            </a:fld>
            <a:endParaRPr lang="en-US"/>
          </a:p>
        </p:txBody>
      </p:sp>
    </p:spTree>
    <p:extLst>
      <p:ext uri="{BB962C8B-B14F-4D97-AF65-F5344CB8AC3E}">
        <p14:creationId xmlns:p14="http://schemas.microsoft.com/office/powerpoint/2010/main" val="2103663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b="0"/>
              <a:t>One of the things that makes an Inn of Court special is the more intimate nature of the community. </a:t>
            </a:r>
          </a:p>
          <a:p>
            <a:r>
              <a:rPr lang="en-US" b="0"/>
              <a:t>In our Inn, people are known as individuals, rather than positions or representatives of some body or function.</a:t>
            </a:r>
          </a:p>
          <a:p>
            <a:r>
              <a:rPr lang="en-US" b="0"/>
              <a:t>To strengthen our community, we would like to get to know you better.</a:t>
            </a:r>
          </a:p>
          <a:p>
            <a:pPr>
              <a:defRPr/>
            </a:pPr>
            <a:endParaRPr lang="en-US" b="1">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3</a:t>
            </a:fld>
            <a:endParaRPr lang="en-US"/>
          </a:p>
        </p:txBody>
      </p:sp>
    </p:spTree>
    <p:extLst>
      <p:ext uri="{BB962C8B-B14F-4D97-AF65-F5344CB8AC3E}">
        <p14:creationId xmlns:p14="http://schemas.microsoft.com/office/powerpoint/2010/main" val="1326300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i="1"/>
              <a:t>List current executive committee members’ names, positions, and term limits. </a:t>
            </a:r>
            <a:endParaRPr lang="en-US" b="1" i="1"/>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executive committee administers the Inn and concerns itself with delivering a high-quality experience for its members.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have questions or suggestions, please reach out to your executive committee.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would like to be more involved in the Inn, please reach out to the appropriate committee member.</a:t>
            </a:r>
          </a:p>
          <a:p>
            <a:endParaRPr lang="en-US"/>
          </a:p>
        </p:txBody>
      </p:sp>
      <p:sp>
        <p:nvSpPr>
          <p:cNvPr id="4" name="Slide Number Placeholder 3"/>
          <p:cNvSpPr>
            <a:spLocks noGrp="1"/>
          </p:cNvSpPr>
          <p:nvPr>
            <p:ph type="sldNum" sz="quarter" idx="5"/>
          </p:nvPr>
        </p:nvSpPr>
        <p:spPr/>
        <p:txBody>
          <a:bodyPr/>
          <a:lstStyle/>
          <a:p>
            <a:fld id="{3A362E4D-7F68-4B93-BB44-61D80F42E4E7}" type="slidenum">
              <a:rPr lang="en-US" smtClean="0"/>
              <a:t>4</a:t>
            </a:fld>
            <a:endParaRPr lang="en-US"/>
          </a:p>
        </p:txBody>
      </p:sp>
    </p:spTree>
    <p:extLst>
      <p:ext uri="{BB962C8B-B14F-4D97-AF65-F5344CB8AC3E}">
        <p14:creationId xmlns:p14="http://schemas.microsoft.com/office/powerpoint/2010/main" val="2190217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b="0"/>
              <a:t>This is what we will be covering today.</a:t>
            </a:r>
          </a:p>
          <a:p>
            <a:r>
              <a:rPr lang="en-US" b="0"/>
              <a:t>You all have packets in front of you; we will be referencing resources in those packets throughout the orientation.</a:t>
            </a:r>
          </a:p>
          <a:p>
            <a:r>
              <a:rPr lang="en-US" b="0"/>
              <a:t>If you have questions, please raise your hand/wait until the designated Q&amp;A period.</a:t>
            </a:r>
          </a:p>
          <a:p>
            <a:endParaRPr lang="en-US"/>
          </a:p>
        </p:txBody>
      </p:sp>
      <p:sp>
        <p:nvSpPr>
          <p:cNvPr id="4" name="Slide Number Placeholder 3"/>
          <p:cNvSpPr>
            <a:spLocks noGrp="1"/>
          </p:cNvSpPr>
          <p:nvPr>
            <p:ph type="sldNum" sz="quarter" idx="5"/>
          </p:nvPr>
        </p:nvSpPr>
        <p:spPr/>
        <p:txBody>
          <a:bodyPr/>
          <a:lstStyle/>
          <a:p>
            <a:fld id="{3A362E4D-7F68-4B93-BB44-61D80F42E4E7}" type="slidenum">
              <a:rPr lang="en-US" smtClean="0"/>
              <a:t>5</a:t>
            </a:fld>
            <a:endParaRPr lang="en-US"/>
          </a:p>
        </p:txBody>
      </p:sp>
    </p:spTree>
    <p:extLst>
      <p:ext uri="{BB962C8B-B14F-4D97-AF65-F5344CB8AC3E}">
        <p14:creationId xmlns:p14="http://schemas.microsoft.com/office/powerpoint/2010/main" val="497829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its incorporation in 1985, the American Inns of Court has worked to promote the civility and professional standards necessary for a properly functioning bar.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are joining a national movement that has its roots in the English Inns of Court of the 14</a:t>
            </a:r>
            <a:r>
              <a:rPr lang="en-US" baseline="30000" dirty="0"/>
              <a:t>th</a:t>
            </a:r>
            <a:r>
              <a:rPr lang="en-US" dirty="0"/>
              <a:t> Century. </a:t>
            </a:r>
            <a:endParaRPr lang="en-US" b="1" dirty="0"/>
          </a:p>
          <a:p>
            <a:endParaRPr lang="en-US" b="1" dirty="0">
              <a:cs typeface="Calibri"/>
            </a:endParaRPr>
          </a:p>
          <a:p>
            <a:r>
              <a:rPr lang="en-US" b="0" dirty="0">
                <a:cs typeface="Calibri"/>
              </a:rPr>
              <a:t>LINK TO VIDEO: https://</a:t>
            </a:r>
            <a:r>
              <a:rPr lang="en-US" b="0" dirty="0" err="1">
                <a:cs typeface="Calibri"/>
              </a:rPr>
              <a:t>youtu.be</a:t>
            </a:r>
            <a:r>
              <a:rPr lang="en-US" b="0" dirty="0">
                <a:cs typeface="Calibri"/>
              </a:rPr>
              <a:t>/hLmByCqjFe8</a:t>
            </a:r>
          </a:p>
          <a:p>
            <a:endParaRPr lang="en-US" b="1" dirty="0">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6</a:t>
            </a:fld>
            <a:endParaRPr lang="en-US"/>
          </a:p>
        </p:txBody>
      </p:sp>
    </p:spTree>
    <p:extLst>
      <p:ext uri="{BB962C8B-B14F-4D97-AF65-F5344CB8AC3E}">
        <p14:creationId xmlns:p14="http://schemas.microsoft.com/office/powerpoint/2010/main" val="363893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TALKING POINTS:</a:t>
            </a:r>
            <a:endParaRPr lang="en-US" dirty="0"/>
          </a:p>
          <a:p>
            <a:r>
              <a:rPr lang="en-US" dirty="0"/>
              <a:t>Since its incorporation in 1985, the American Inns of Court has worked to promote the civility and professional standards necessary for a properly functioning bar.</a:t>
            </a:r>
          </a:p>
          <a:p>
            <a:r>
              <a:rPr lang="en-US" dirty="0"/>
              <a:t>You are joining a national movement that has its roots in the English Inns of Court of the 14th Century. </a:t>
            </a:r>
          </a:p>
          <a:p>
            <a:r>
              <a:rPr lang="en-US" dirty="0">
                <a:cs typeface="Calibri"/>
              </a:rPr>
              <a:t>Currently, there are over 30,000 active members in over 350 chartered Inns across 46 states, DC, Guam, and Tokyo.</a:t>
            </a:r>
          </a:p>
          <a:p>
            <a:pPr>
              <a:spcBef>
                <a:spcPct val="20000"/>
              </a:spcBef>
            </a:pPr>
            <a:r>
              <a:rPr lang="en-US" dirty="0">
                <a:cs typeface="Calibri"/>
              </a:rPr>
              <a:t>Notable members include:</a:t>
            </a:r>
            <a:endParaRPr lang="en-US" dirty="0"/>
          </a:p>
          <a:p>
            <a:pPr marL="171450" indent="-171450">
              <a:spcBef>
                <a:spcPct val="20000"/>
              </a:spcBef>
              <a:buFont typeface="Arial"/>
              <a:buChar char="•"/>
            </a:pPr>
            <a:r>
              <a:rPr lang="en-US" dirty="0"/>
              <a:t>Chief Justice Roberts</a:t>
            </a:r>
            <a:endParaRPr lang="en-US" dirty="0">
              <a:cs typeface="Calibri"/>
            </a:endParaRPr>
          </a:p>
          <a:p>
            <a:pPr marL="171450" indent="-171450">
              <a:spcBef>
                <a:spcPct val="20000"/>
              </a:spcBef>
              <a:buFont typeface="Arial"/>
              <a:buChar char="•"/>
            </a:pPr>
            <a:r>
              <a:rPr lang="en-US" dirty="0"/>
              <a:t>Retired Justice Kennedy</a:t>
            </a:r>
          </a:p>
          <a:p>
            <a:pPr marL="171450" indent="-171450">
              <a:spcBef>
                <a:spcPct val="20000"/>
              </a:spcBef>
              <a:buFont typeface="Arial"/>
              <a:buChar char="•"/>
            </a:pPr>
            <a:r>
              <a:rPr lang="en-US" dirty="0"/>
              <a:t>Retired Justice O’Connor</a:t>
            </a:r>
          </a:p>
          <a:p>
            <a:pPr marL="171450" indent="-171450">
              <a:spcBef>
                <a:spcPct val="20000"/>
              </a:spcBef>
              <a:buFont typeface="Arial"/>
              <a:buChar char="•"/>
            </a:pPr>
            <a:r>
              <a:rPr lang="en-US" dirty="0"/>
              <a:t>Justice Alito</a:t>
            </a:r>
          </a:p>
          <a:p>
            <a:pPr marL="171450" indent="-171450">
              <a:spcBef>
                <a:spcPct val="20000"/>
              </a:spcBef>
              <a:buFont typeface="Arial"/>
              <a:buChar char="•"/>
            </a:pPr>
            <a:r>
              <a:rPr lang="en-US" dirty="0"/>
              <a:t>Justice Ginsburg</a:t>
            </a:r>
          </a:p>
          <a:p>
            <a:pPr marL="171450" indent="-171450">
              <a:spcBef>
                <a:spcPct val="20000"/>
              </a:spcBef>
              <a:buFont typeface="Arial"/>
              <a:buChar char="•"/>
            </a:pPr>
            <a:r>
              <a:rPr lang="en-US" dirty="0"/>
              <a:t>Justice Gorsuch</a:t>
            </a:r>
          </a:p>
          <a:p>
            <a:pPr marL="171450" indent="-171450">
              <a:spcBef>
                <a:spcPct val="20000"/>
              </a:spcBef>
              <a:buFont typeface="Arial"/>
              <a:buChar char="•"/>
            </a:pPr>
            <a:r>
              <a:rPr lang="en-US" dirty="0"/>
              <a:t>Justice Kavanaugh</a:t>
            </a:r>
          </a:p>
          <a:p>
            <a:pPr marL="171450" indent="-171450">
              <a:spcBef>
                <a:spcPct val="20000"/>
              </a:spcBef>
              <a:buFont typeface="Arial"/>
              <a:buChar char="•"/>
            </a:pPr>
            <a:r>
              <a:rPr lang="en-US" dirty="0"/>
              <a:t>Justice Thomas</a:t>
            </a:r>
          </a:p>
          <a:p>
            <a:pPr>
              <a:spcBef>
                <a:spcPct val="20000"/>
              </a:spcBef>
            </a:pPr>
            <a:r>
              <a:rPr lang="en-US" dirty="0">
                <a:cs typeface="Calibri"/>
              </a:rPr>
              <a:t>Plus over 60 appellate court judges.</a:t>
            </a:r>
          </a:p>
          <a:p>
            <a:pPr>
              <a:spcBef>
                <a:spcPct val="20000"/>
              </a:spcBef>
            </a:pPr>
            <a:r>
              <a:rPr lang="en-US" dirty="0">
                <a:cs typeface="Calibri"/>
              </a:rPr>
              <a:t>And Inns are affiliated with over 170 law schools nationwide.</a:t>
            </a:r>
          </a:p>
          <a:p>
            <a:r>
              <a:rPr lang="en-US" dirty="0">
                <a:cs typeface="Calibri"/>
              </a:rPr>
              <a:t>You can read more about the impact of the American Inns of Court in the "American Inns of Court: By the Numbers" document in your packet.</a:t>
            </a:r>
          </a:p>
          <a:p>
            <a:endParaRPr lang="en-US" dirty="0"/>
          </a:p>
        </p:txBody>
      </p:sp>
      <p:sp>
        <p:nvSpPr>
          <p:cNvPr id="4" name="Slide Number Placeholder 3"/>
          <p:cNvSpPr>
            <a:spLocks noGrp="1"/>
          </p:cNvSpPr>
          <p:nvPr>
            <p:ph type="sldNum" sz="quarter" idx="5"/>
          </p:nvPr>
        </p:nvSpPr>
        <p:spPr/>
        <p:txBody>
          <a:bodyPr/>
          <a:lstStyle/>
          <a:p>
            <a:fld id="{3A362E4D-7F68-4B93-BB44-61D80F42E4E7}" type="slidenum">
              <a:rPr lang="en-US" smtClean="0"/>
              <a:t>7</a:t>
            </a:fld>
            <a:endParaRPr lang="en-US"/>
          </a:p>
        </p:txBody>
      </p:sp>
    </p:spTree>
    <p:extLst>
      <p:ext uri="{BB962C8B-B14F-4D97-AF65-F5344CB8AC3E}">
        <p14:creationId xmlns:p14="http://schemas.microsoft.com/office/powerpoint/2010/main" val="578321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a:t>The mission and vision of the American Inns of Court is what our Inn and all its members uphold and stand for. </a:t>
            </a:r>
          </a:p>
          <a:p>
            <a:r>
              <a:rPr lang="en-US"/>
              <a:t>Across the nation, the American Inns of Court:</a:t>
            </a:r>
          </a:p>
          <a:p>
            <a:pPr marL="171450" indent="-171450">
              <a:buFont typeface="Arial" panose="020B0604020202020204" pitchFamily="34" charset="0"/>
              <a:buChar char="•"/>
            </a:pPr>
            <a:r>
              <a:rPr lang="en-US"/>
              <a:t>Brings lawyers, judges, and law students together,</a:t>
            </a:r>
          </a:p>
          <a:p>
            <a:pPr marL="171450" indent="-171450">
              <a:buFont typeface="Arial" panose="020B0604020202020204" pitchFamily="34" charset="0"/>
              <a:buChar char="•"/>
            </a:pPr>
            <a:r>
              <a:rPr lang="en-US"/>
              <a:t>Intentionally structures an environment to maximize mentoring, education, and developing professional relationships, and</a:t>
            </a:r>
          </a:p>
          <a:p>
            <a:pPr marL="171450" indent="-171450">
              <a:buFont typeface="Arial" panose="020B0604020202020204" pitchFamily="34" charset="0"/>
              <a:buChar char="•"/>
            </a:pPr>
            <a:r>
              <a:rPr lang="en-US"/>
              <a:t>Focuses strongly on professionalism, ethics, civility, and excellence.</a:t>
            </a:r>
            <a:endParaRPr lang="en-US" b="1"/>
          </a:p>
          <a:p>
            <a:endParaRPr lang="en-US" b="1">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8</a:t>
            </a:fld>
            <a:endParaRPr lang="en-US"/>
          </a:p>
        </p:txBody>
      </p:sp>
    </p:spTree>
    <p:extLst>
      <p:ext uri="{BB962C8B-B14F-4D97-AF65-F5344CB8AC3E}">
        <p14:creationId xmlns:p14="http://schemas.microsoft.com/office/powerpoint/2010/main" val="2189741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RECOMMENDED TALKING POINTS:</a:t>
            </a:r>
          </a:p>
          <a:p>
            <a:r>
              <a:rPr lang="en-US" b="0"/>
              <a:t>As a member of an American Inn of Court, specifically the Generic American Inn of Court, we want to ensure that all our members understand the importance of our core values. </a:t>
            </a:r>
          </a:p>
          <a:p>
            <a:r>
              <a:rPr lang="en-US" b="0"/>
              <a:t>We find inherent and long-lasting value in practicing the law with professionalism, ethics and collegiality.</a:t>
            </a:r>
          </a:p>
          <a:p>
            <a:r>
              <a:rPr lang="en-US" b="0"/>
              <a:t>Please refer to the printed copy [in your member packet/handout] of our Professional Creed.</a:t>
            </a:r>
          </a:p>
          <a:p>
            <a:r>
              <a:rPr lang="en-US" b="0"/>
              <a:t>Please review it; we’d like you to adopt this creed as a member of this Inn.</a:t>
            </a:r>
          </a:p>
          <a:p>
            <a:r>
              <a:rPr lang="en-US" b="0"/>
              <a:t>Together, </a:t>
            </a:r>
            <a:r>
              <a:rPr lang="en-US"/>
              <a:t>“As a member of an American Inn of Court, I [state</a:t>
            </a:r>
            <a:r>
              <a:rPr lang="en-US" baseline="0"/>
              <a:t> your name] hereby adopt this professional creed with a pledge to honor its principles and practices.” </a:t>
            </a:r>
            <a:endParaRPr lang="en-US" b="0"/>
          </a:p>
          <a:p>
            <a:endParaRPr lang="en-US"/>
          </a:p>
        </p:txBody>
      </p:sp>
      <p:sp>
        <p:nvSpPr>
          <p:cNvPr id="4" name="Slide Number Placeholder 3"/>
          <p:cNvSpPr>
            <a:spLocks noGrp="1"/>
          </p:cNvSpPr>
          <p:nvPr>
            <p:ph type="sldNum" sz="quarter" idx="5"/>
          </p:nvPr>
        </p:nvSpPr>
        <p:spPr/>
        <p:txBody>
          <a:bodyPr/>
          <a:lstStyle/>
          <a:p>
            <a:fld id="{3A362E4D-7F68-4B93-BB44-61D80F42E4E7}" type="slidenum">
              <a:rPr lang="en-US" smtClean="0"/>
              <a:t>9</a:t>
            </a:fld>
            <a:endParaRPr lang="en-US"/>
          </a:p>
        </p:txBody>
      </p:sp>
    </p:spTree>
    <p:extLst>
      <p:ext uri="{BB962C8B-B14F-4D97-AF65-F5344CB8AC3E}">
        <p14:creationId xmlns:p14="http://schemas.microsoft.com/office/powerpoint/2010/main" val="1888491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Include facts about your Inn’s history and founding here.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bullet points on this slide are suggestions.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questions about your Inn’s history, contact your Director of Chapter Relations.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this opportunity to recognize founders, namesakes, and Inn “champions” present.</a:t>
            </a:r>
          </a:p>
          <a:p>
            <a:endParaRPr lang="en-US" dirty="0">
              <a:cs typeface="Calibri"/>
            </a:endParaRPr>
          </a:p>
        </p:txBody>
      </p:sp>
      <p:sp>
        <p:nvSpPr>
          <p:cNvPr id="4" name="Slide Number Placeholder 3"/>
          <p:cNvSpPr>
            <a:spLocks noGrp="1"/>
          </p:cNvSpPr>
          <p:nvPr>
            <p:ph type="sldNum" sz="quarter" idx="5"/>
          </p:nvPr>
        </p:nvSpPr>
        <p:spPr/>
        <p:txBody>
          <a:bodyPr/>
          <a:lstStyle/>
          <a:p>
            <a:fld id="{3A362E4D-7F68-4B93-BB44-61D80F42E4E7}" type="slidenum">
              <a:rPr lang="en-US" smtClean="0"/>
              <a:t>10</a:t>
            </a:fld>
            <a:endParaRPr lang="en-US"/>
          </a:p>
        </p:txBody>
      </p:sp>
    </p:spTree>
    <p:extLst>
      <p:ext uri="{BB962C8B-B14F-4D97-AF65-F5344CB8AC3E}">
        <p14:creationId xmlns:p14="http://schemas.microsoft.com/office/powerpoint/2010/main" val="4006033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IC Title Slide 1a">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457200" y="3200400"/>
            <a:ext cx="8229600" cy="1143000"/>
          </a:xfrm>
        </p:spPr>
        <p:txBody>
          <a:bodyPr/>
          <a:lstStyle>
            <a:lvl1pPr>
              <a:defRPr b="1">
                <a:solidFill>
                  <a:schemeClr val="bg1"/>
                </a:solidFill>
              </a:defRPr>
            </a:lvl1pPr>
          </a:lstStyle>
          <a:p>
            <a:r>
              <a:rPr lang="en-US"/>
              <a:t>Click to edit Master 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62200" y="1143000"/>
            <a:ext cx="4114458" cy="1314341"/>
          </a:xfrm>
          <a:prstGeom prst="rect">
            <a:avLst/>
          </a:prstGeom>
        </p:spPr>
      </p:pic>
    </p:spTree>
    <p:extLst>
      <p:ext uri="{BB962C8B-B14F-4D97-AF65-F5344CB8AC3E}">
        <p14:creationId xmlns:p14="http://schemas.microsoft.com/office/powerpoint/2010/main" val="2537788866"/>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IC Title Slide 1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3200"/>
            <a:ext cx="7924800" cy="1401762"/>
          </a:xfrm>
        </p:spPr>
        <p:txBody>
          <a:bodyPr/>
          <a:lstStyle>
            <a:lvl1pPr>
              <a:defRPr b="1">
                <a:solidFill>
                  <a:srgbClr val="002395"/>
                </a:solidFill>
                <a:latin typeface="Trebuchet MS" panose="020B0603020202020204" pitchFamily="34" charset="0"/>
              </a:defRPr>
            </a:lvl1pPr>
          </a:lstStyle>
          <a:p>
            <a:r>
              <a:rPr lang="en-US"/>
              <a:t>Click to edit </a:t>
            </a:r>
            <a:br>
              <a:rPr lang="en-US"/>
            </a:br>
            <a:r>
              <a:rPr lang="en-US"/>
              <a:t>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457200"/>
            <a:ext cx="1905000" cy="608542"/>
          </a:xfrm>
          <a:prstGeom prst="rect">
            <a:avLst/>
          </a:prstGeom>
        </p:spPr>
      </p:pic>
      <p:sp>
        <p:nvSpPr>
          <p:cNvPr id="14" name="Rectangle 13"/>
          <p:cNvSpPr/>
          <p:nvPr userDrawn="1"/>
        </p:nvSpPr>
        <p:spPr>
          <a:xfrm>
            <a:off x="0" y="1447800"/>
            <a:ext cx="9144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489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IC Title Slide 2a">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1470025"/>
          </a:xfrm>
        </p:spPr>
        <p:txBody>
          <a:bodyPr>
            <a:normAutofit/>
          </a:bodyPr>
          <a:lstStyle>
            <a:lvl1pPr>
              <a:defRPr sz="40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1371600" y="4267200"/>
            <a:ext cx="6400800" cy="1752600"/>
          </a:xfrm>
        </p:spPr>
        <p:txBody>
          <a:bodyPr/>
          <a:lstStyle>
            <a:lvl1pPr marL="0" indent="0" algn="ctr">
              <a:buNone/>
              <a:defRPr>
                <a:solidFill>
                  <a:schemeClr val="bg1"/>
                </a:solidFill>
                <a:latin typeface="Trebuchet MS" panose="020B0603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62200" y="1143000"/>
            <a:ext cx="4114458" cy="1314341"/>
          </a:xfrm>
          <a:prstGeom prst="rect">
            <a:avLst/>
          </a:prstGeom>
        </p:spPr>
      </p:pic>
    </p:spTree>
    <p:extLst>
      <p:ext uri="{BB962C8B-B14F-4D97-AF65-F5344CB8AC3E}">
        <p14:creationId xmlns:p14="http://schemas.microsoft.com/office/powerpoint/2010/main" val="2469874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C Title Slide 2b">
    <p:spTree>
      <p:nvGrpSpPr>
        <p:cNvPr id="1" name=""/>
        <p:cNvGrpSpPr/>
        <p:nvPr/>
      </p:nvGrpSpPr>
      <p:grpSpPr>
        <a:xfrm>
          <a:off x="0" y="0"/>
          <a:ext cx="0" cy="0"/>
          <a:chOff x="0" y="0"/>
          <a:chExt cx="0" cy="0"/>
        </a:xfrm>
      </p:grpSpPr>
      <p:sp>
        <p:nvSpPr>
          <p:cNvPr id="14" name="Rectangle 13"/>
          <p:cNvSpPr/>
          <p:nvPr userDrawn="1"/>
        </p:nvSpPr>
        <p:spPr>
          <a:xfrm>
            <a:off x="0" y="1447800"/>
            <a:ext cx="9144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685800" y="2133600"/>
            <a:ext cx="7772400" cy="1470025"/>
          </a:xfrm>
        </p:spPr>
        <p:txBody>
          <a:bodyPr>
            <a:normAutofit/>
          </a:bodyPr>
          <a:lstStyle>
            <a:lvl1pPr>
              <a:defRPr sz="4000" b="1">
                <a:solidFill>
                  <a:srgbClr val="002395"/>
                </a:solidFill>
              </a:defRPr>
            </a:lvl1pPr>
          </a:lstStyle>
          <a:p>
            <a:r>
              <a:rPr lang="en-US"/>
              <a:t>Click to edit Master title style</a:t>
            </a:r>
          </a:p>
        </p:txBody>
      </p:sp>
      <p:sp>
        <p:nvSpPr>
          <p:cNvPr id="9" name="Subtitle 2"/>
          <p:cNvSpPr>
            <a:spLocks noGrp="1"/>
          </p:cNvSpPr>
          <p:nvPr>
            <p:ph type="subTitle" idx="1"/>
          </p:nvPr>
        </p:nvSpPr>
        <p:spPr>
          <a:xfrm>
            <a:off x="1371600" y="3810000"/>
            <a:ext cx="6400800" cy="1752600"/>
          </a:xfrm>
        </p:spPr>
        <p:txBody>
          <a:bodyPr/>
          <a:lstStyle>
            <a:lvl1pPr marL="0" indent="0" algn="ctr">
              <a:buNone/>
              <a:defRPr>
                <a:solidFill>
                  <a:srgbClr val="002395"/>
                </a:solidFill>
                <a:latin typeface="Trebuchet MS" panose="020B0603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457200"/>
            <a:ext cx="1905000" cy="608542"/>
          </a:xfrm>
          <a:prstGeom prst="rect">
            <a:avLst/>
          </a:prstGeom>
        </p:spPr>
      </p:pic>
    </p:spTree>
    <p:extLst>
      <p:ext uri="{BB962C8B-B14F-4D97-AF65-F5344CB8AC3E}">
        <p14:creationId xmlns:p14="http://schemas.microsoft.com/office/powerpoint/2010/main" val="3631684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638"/>
            <a:ext cx="6096000" cy="1020762"/>
          </a:xfrm>
        </p:spPr>
        <p:txBody>
          <a:bodyPr>
            <a:noAutofit/>
          </a:bodyPr>
          <a:lstStyle>
            <a:lvl1pPr>
              <a:lnSpc>
                <a:spcPts val="4100"/>
              </a:lnSpc>
              <a:defRPr sz="4000" b="1">
                <a:solidFill>
                  <a:schemeClr val="bg1"/>
                </a:solidFill>
                <a:latin typeface="Trebuchet MS" panose="020B0603020202020204" pitchFamily="34" charset="0"/>
              </a:defRPr>
            </a:lvl1pPr>
          </a:lstStyle>
          <a:p>
            <a:r>
              <a:rPr lang="en-US"/>
              <a:t>Click to edit Master title style</a:t>
            </a:r>
          </a:p>
        </p:txBody>
      </p:sp>
      <p:sp>
        <p:nvSpPr>
          <p:cNvPr id="3" name="Content Placeholder 2"/>
          <p:cNvSpPr>
            <a:spLocks noGrp="1"/>
          </p:cNvSpPr>
          <p:nvPr>
            <p:ph idx="1"/>
          </p:nvPr>
        </p:nvSpPr>
        <p:spPr>
          <a:xfrm>
            <a:off x="457200" y="1752600"/>
            <a:ext cx="8229600" cy="3962400"/>
          </a:xfrm>
        </p:spPr>
        <p:txBody>
          <a:bodyPr/>
          <a:lstStyle>
            <a:lvl1pPr>
              <a:defRPr>
                <a:solidFill>
                  <a:srgbClr val="002395"/>
                </a:solidFill>
                <a:latin typeface="Trebuchet MS" panose="020B0603020202020204" pitchFamily="34" charset="0"/>
              </a:defRPr>
            </a:lvl1pPr>
            <a:lvl2pPr>
              <a:defRPr>
                <a:solidFill>
                  <a:srgbClr val="002395"/>
                </a:solidFill>
                <a:latin typeface="Trebuchet MS" panose="020B0603020202020204" pitchFamily="34" charset="0"/>
              </a:defRPr>
            </a:lvl2pPr>
            <a:lvl3pPr>
              <a:defRPr>
                <a:solidFill>
                  <a:srgbClr val="002395"/>
                </a:solidFill>
                <a:latin typeface="Trebuchet MS" panose="020B0603020202020204" pitchFamily="34" charset="0"/>
              </a:defRPr>
            </a:lvl3pPr>
            <a:lvl4pPr>
              <a:defRPr>
                <a:solidFill>
                  <a:srgbClr val="002395"/>
                </a:solidFill>
                <a:latin typeface="Trebuchet MS" panose="020B0603020202020204" pitchFamily="34" charset="0"/>
              </a:defRPr>
            </a:lvl4pPr>
            <a:lvl5pPr>
              <a:defRPr>
                <a:solidFill>
                  <a:srgbClr val="002395"/>
                </a:solidFill>
                <a:latin typeface="Trebuchet MS" panose="020B06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p:cNvSpPr/>
          <p:nvPr userDrawn="1"/>
        </p:nvSpPr>
        <p:spPr>
          <a:xfrm>
            <a:off x="0" y="1447800"/>
            <a:ext cx="9144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457200"/>
            <a:ext cx="1905000" cy="608542"/>
          </a:xfrm>
          <a:prstGeom prst="rect">
            <a:avLst/>
          </a:prstGeom>
        </p:spPr>
      </p:pic>
    </p:spTree>
    <p:extLst>
      <p:ext uri="{BB962C8B-B14F-4D97-AF65-F5344CB8AC3E}">
        <p14:creationId xmlns:p14="http://schemas.microsoft.com/office/powerpoint/2010/main" val="19057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IC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191000"/>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191000"/>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a:off x="0" y="1447800"/>
            <a:ext cx="9144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a:spLocks noGrp="1"/>
          </p:cNvSpPr>
          <p:nvPr>
            <p:ph type="sldNum" sz="quarter" idx="12"/>
          </p:nvPr>
        </p:nvSpPr>
        <p:spPr>
          <a:xfrm>
            <a:off x="8077200" y="6325825"/>
            <a:ext cx="609600" cy="261742"/>
          </a:xfrm>
          <a:prstGeom prst="rect">
            <a:avLst/>
          </a:prstGeom>
        </p:spPr>
        <p:txBody>
          <a:bodyPr/>
          <a:lstStyle>
            <a:lvl1pPr algn="r">
              <a:defRPr sz="1050">
                <a:solidFill>
                  <a:srgbClr val="002395"/>
                </a:solidFill>
                <a:latin typeface="Trebuchet MS" panose="020B0603020202020204" pitchFamily="34" charset="0"/>
              </a:defRPr>
            </a:lvl1pPr>
          </a:lstStyle>
          <a:p>
            <a:fld id="{AB148B37-049D-428F-AE40-3D47B31A334C}" type="slidenum">
              <a:rPr lang="en-US" smtClean="0"/>
              <a:pPr/>
              <a:t>‹#›</a:t>
            </a:fld>
            <a:endParaRPr lang="en-US"/>
          </a:p>
        </p:txBody>
      </p:sp>
      <p:sp>
        <p:nvSpPr>
          <p:cNvPr id="15" name="Title 1"/>
          <p:cNvSpPr>
            <a:spLocks noGrp="1"/>
          </p:cNvSpPr>
          <p:nvPr>
            <p:ph type="title"/>
          </p:nvPr>
        </p:nvSpPr>
        <p:spPr>
          <a:xfrm>
            <a:off x="2590800" y="274638"/>
            <a:ext cx="6096000" cy="1020762"/>
          </a:xfrm>
        </p:spPr>
        <p:txBody>
          <a:bodyPr>
            <a:noAutofit/>
          </a:bodyPr>
          <a:lstStyle>
            <a:lvl1pPr>
              <a:lnSpc>
                <a:spcPts val="4100"/>
              </a:lnSpc>
              <a:defRPr sz="4000" b="1">
                <a:solidFill>
                  <a:schemeClr val="bg1"/>
                </a:solidFill>
                <a:latin typeface="Trebuchet MS" panose="020B0603020202020204" pitchFamily="34" charset="0"/>
              </a:defRPr>
            </a:lvl1pPr>
          </a:lstStyle>
          <a:p>
            <a:r>
              <a:rPr lang="en-US"/>
              <a:t>Click to edit Master title style</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457200"/>
            <a:ext cx="1905000" cy="608542"/>
          </a:xfrm>
          <a:prstGeom prst="rect">
            <a:avLst/>
          </a:prstGeom>
        </p:spPr>
      </p:pic>
    </p:spTree>
    <p:extLst>
      <p:ext uri="{BB962C8B-B14F-4D97-AF65-F5344CB8AC3E}">
        <p14:creationId xmlns:p14="http://schemas.microsoft.com/office/powerpoint/2010/main" val="2562738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IC Title Only">
    <p:spTree>
      <p:nvGrpSpPr>
        <p:cNvPr id="1" name=""/>
        <p:cNvGrpSpPr/>
        <p:nvPr/>
      </p:nvGrpSpPr>
      <p:grpSpPr>
        <a:xfrm>
          <a:off x="0" y="0"/>
          <a:ext cx="0" cy="0"/>
          <a:chOff x="0" y="0"/>
          <a:chExt cx="0" cy="0"/>
        </a:xfrm>
      </p:grpSpPr>
      <p:sp>
        <p:nvSpPr>
          <p:cNvPr id="6" name="Rectangle 5"/>
          <p:cNvSpPr/>
          <p:nvPr userDrawn="1"/>
        </p:nvSpPr>
        <p:spPr>
          <a:xfrm>
            <a:off x="0" y="1447800"/>
            <a:ext cx="9144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a:spLocks noGrp="1"/>
          </p:cNvSpPr>
          <p:nvPr>
            <p:ph type="title"/>
          </p:nvPr>
        </p:nvSpPr>
        <p:spPr>
          <a:xfrm>
            <a:off x="2590800" y="274638"/>
            <a:ext cx="6096000" cy="1020762"/>
          </a:xfrm>
        </p:spPr>
        <p:txBody>
          <a:bodyPr>
            <a:noAutofit/>
          </a:bodyPr>
          <a:lstStyle>
            <a:lvl1pPr>
              <a:lnSpc>
                <a:spcPts val="4100"/>
              </a:lnSpc>
              <a:defRPr sz="4000" b="1">
                <a:solidFill>
                  <a:schemeClr val="bg1"/>
                </a:solidFill>
                <a:latin typeface="Trebuchet MS" panose="020B0603020202020204" pitchFamily="34" charset="0"/>
              </a:defRPr>
            </a:lvl1pPr>
          </a:lstStyle>
          <a:p>
            <a:r>
              <a:rPr lang="en-US"/>
              <a:t>Click to edit Master title style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457200"/>
            <a:ext cx="1905000" cy="608542"/>
          </a:xfrm>
          <a:prstGeom prst="rect">
            <a:avLst/>
          </a:prstGeom>
        </p:spPr>
      </p:pic>
    </p:spTree>
    <p:extLst>
      <p:ext uri="{BB962C8B-B14F-4D97-AF65-F5344CB8AC3E}">
        <p14:creationId xmlns:p14="http://schemas.microsoft.com/office/powerpoint/2010/main" val="3261540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A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34000"/>
            <a:ext cx="5486400" cy="566738"/>
          </a:xfrm>
        </p:spPr>
        <p:txBody>
          <a:bodyPr anchor="t"/>
          <a:lstStyle>
            <a:lvl1pPr algn="l">
              <a:defRPr sz="2000" b="1">
                <a:solidFill>
                  <a:srgbClr val="002395"/>
                </a:solidFill>
              </a:defRPr>
            </a:lvl1pPr>
          </a:lstStyle>
          <a:p>
            <a:r>
              <a:rPr lang="en-US"/>
              <a:t>Click to edit Master title style</a:t>
            </a:r>
          </a:p>
        </p:txBody>
      </p:sp>
      <p:sp>
        <p:nvSpPr>
          <p:cNvPr id="3" name="Picture Placeholder 2"/>
          <p:cNvSpPr>
            <a:spLocks noGrp="1"/>
          </p:cNvSpPr>
          <p:nvPr>
            <p:ph type="pic" idx="1"/>
          </p:nvPr>
        </p:nvSpPr>
        <p:spPr>
          <a:xfrm>
            <a:off x="1792288" y="1524000"/>
            <a:ext cx="5486400" cy="3733800"/>
          </a:xfrm>
        </p:spPr>
        <p:txBody>
          <a:bodyPr/>
          <a:lstStyle>
            <a:lvl1pPr marL="0" indent="0" algn="ctr">
              <a:buNone/>
              <a:defRPr sz="3200">
                <a:latin typeface="Trebuchet MS" panose="020B0603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943600"/>
            <a:ext cx="5486400" cy="457200"/>
          </a:xfrm>
        </p:spPr>
        <p:txBody>
          <a:bodyPr/>
          <a:lstStyle>
            <a:lvl1pPr marL="0" indent="0">
              <a:buNone/>
              <a:defRPr sz="1400">
                <a:solidFill>
                  <a:srgbClr val="00239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457200"/>
            <a:ext cx="1905000" cy="608542"/>
          </a:xfrm>
          <a:prstGeom prst="rect">
            <a:avLst/>
          </a:prstGeom>
        </p:spPr>
      </p:pic>
    </p:spTree>
    <p:extLst>
      <p:ext uri="{BB962C8B-B14F-4D97-AF65-F5344CB8AC3E}">
        <p14:creationId xmlns:p14="http://schemas.microsoft.com/office/powerpoint/2010/main" val="3121081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020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2457706"/>
      </p:ext>
    </p:extLst>
  </p:cSld>
  <p:clrMap bg1="lt1" tx1="dk1" bg2="lt2" tx2="dk2" accent1="accent1" accent2="accent2" accent3="accent3" accent4="accent4" accent5="accent5" accent6="accent6" hlink="hlink" folHlink="folHlink"/>
  <p:sldLayoutIdLst>
    <p:sldLayoutId id="2147483655" r:id="rId1"/>
    <p:sldLayoutId id="2147483658" r:id="rId2"/>
    <p:sldLayoutId id="2147483649" r:id="rId3"/>
    <p:sldLayoutId id="2147483659" r:id="rId4"/>
    <p:sldLayoutId id="2147483650" r:id="rId5"/>
    <p:sldLayoutId id="2147483652" r:id="rId6"/>
    <p:sldLayoutId id="2147483654" r:id="rId7"/>
    <p:sldLayoutId id="2147483657" r:id="rId8"/>
  </p:sldLayoutIdLst>
  <p:txStyles>
    <p:titleStyle>
      <a:lvl1pPr algn="ctr" defTabSz="914400" rtl="0" eaLnBrk="1" latinLnBrk="0" hangingPunct="1">
        <a:spcBef>
          <a:spcPct val="0"/>
        </a:spcBef>
        <a:buNone/>
        <a:defRPr sz="4400" kern="1200">
          <a:solidFill>
            <a:schemeClr val="bg1"/>
          </a:solidFill>
          <a:latin typeface="Trebuchet MS" panose="020B0603020202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Info@innsofcourt.org"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ideo" Target="https://www.youtube.com/embed/hLmByCqjFe8?feature=oembed"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5075D3-5CFE-2640-8528-0922985FC58C}"/>
              </a:ext>
            </a:extLst>
          </p:cNvPr>
          <p:cNvSpPr txBox="1">
            <a:spLocks/>
          </p:cNvSpPr>
          <p:nvPr/>
        </p:nvSpPr>
        <p:spPr>
          <a:xfrm>
            <a:off x="0" y="3048000"/>
            <a:ext cx="9144000" cy="1752600"/>
          </a:xfrm>
          <a:prstGeom prst="rect">
            <a:avLst/>
          </a:prstGeom>
        </p:spPr>
        <p:txBody>
          <a:bodyPr vert="horz" lIns="91440" tIns="45720" rIns="91440" bIns="45720" rtlCol="0" anchor="b">
            <a:normAutofit fontScale="82500" lnSpcReduction="20000"/>
          </a:bodyPr>
          <a:lstStyle>
            <a:lvl1pPr algn="ctr" defTabSz="914400" rtl="0" eaLnBrk="1" latinLnBrk="0" hangingPunct="1">
              <a:spcBef>
                <a:spcPct val="0"/>
              </a:spcBef>
              <a:buNone/>
              <a:defRPr sz="4400" b="1" kern="1200">
                <a:solidFill>
                  <a:schemeClr val="bg1"/>
                </a:solidFill>
                <a:latin typeface="Trebuchet MS" panose="020B0603020202020204" pitchFamily="34" charset="0"/>
                <a:ea typeface="+mj-ea"/>
                <a:cs typeface="+mj-cs"/>
              </a:defRPr>
            </a:lvl1pPr>
          </a:lstStyle>
          <a:p>
            <a:r>
              <a:rPr lang="en-US" sz="5400"/>
              <a:t>The Generic American Inn of Court</a:t>
            </a:r>
            <a:br>
              <a:rPr lang="en-US" sz="5400"/>
            </a:br>
            <a:r>
              <a:rPr lang="en-US" sz="5400"/>
              <a:t>New Member Orientation</a:t>
            </a:r>
          </a:p>
        </p:txBody>
      </p:sp>
      <p:sp>
        <p:nvSpPr>
          <p:cNvPr id="5" name="Subtitle 2">
            <a:extLst>
              <a:ext uri="{FF2B5EF4-FFF2-40B4-BE49-F238E27FC236}">
                <a16:creationId xmlns:a16="http://schemas.microsoft.com/office/drawing/2014/main" id="{42355C72-AEAD-564F-B8BD-B89E5C559745}"/>
              </a:ext>
            </a:extLst>
          </p:cNvPr>
          <p:cNvSpPr txBox="1">
            <a:spLocks/>
          </p:cNvSpPr>
          <p:nvPr/>
        </p:nvSpPr>
        <p:spPr>
          <a:xfrm>
            <a:off x="1371600" y="5257800"/>
            <a:ext cx="6400800" cy="685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fld id="{3B78B5A5-63C7-B04F-B056-54C2FEA1961F}" type="datetime4">
              <a:rPr lang="en-US" smtClean="0"/>
              <a:pPr marL="0" indent="0" algn="ctr">
                <a:buNone/>
              </a:pPr>
              <a:t>July 23, 2026</a:t>
            </a:fld>
            <a:endParaRPr lang="en-US" sz="2800"/>
          </a:p>
        </p:txBody>
      </p:sp>
    </p:spTree>
    <p:extLst>
      <p:ext uri="{BB962C8B-B14F-4D97-AF65-F5344CB8AC3E}">
        <p14:creationId xmlns:p14="http://schemas.microsoft.com/office/powerpoint/2010/main" val="3994835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C14283-C802-7C4A-8F5F-A66564C450D2}"/>
              </a:ext>
            </a:extLst>
          </p:cNvPr>
          <p:cNvSpPr>
            <a:spLocks noGrp="1"/>
          </p:cNvSpPr>
          <p:nvPr>
            <p:ph sz="half" idx="1"/>
          </p:nvPr>
        </p:nvSpPr>
        <p:spPr>
          <a:xfrm>
            <a:off x="457200" y="1600201"/>
            <a:ext cx="2514600" cy="4191000"/>
          </a:xfrm>
        </p:spPr>
        <p:txBody>
          <a:bodyPr/>
          <a:lstStyle/>
          <a:p>
            <a:pPr marL="0" indent="0">
              <a:buNone/>
            </a:pPr>
            <a:endParaRPr lang="en-US">
              <a:solidFill>
                <a:schemeClr val="tx2"/>
              </a:solidFill>
            </a:endParaRPr>
          </a:p>
          <a:p>
            <a:pPr marL="0" indent="0">
              <a:buNone/>
            </a:pPr>
            <a:endParaRPr lang="en-US">
              <a:solidFill>
                <a:schemeClr val="tx2"/>
              </a:solidFill>
            </a:endParaRPr>
          </a:p>
          <a:p>
            <a:pPr marL="0" indent="0">
              <a:buNone/>
            </a:pPr>
            <a:r>
              <a:rPr lang="en-US">
                <a:solidFill>
                  <a:srgbClr val="002395"/>
                </a:solidFill>
              </a:rPr>
              <a:t>[Include Inn photo or crest here]</a:t>
            </a:r>
          </a:p>
        </p:txBody>
      </p:sp>
      <p:sp>
        <p:nvSpPr>
          <p:cNvPr id="3" name="Content Placeholder 2">
            <a:extLst>
              <a:ext uri="{FF2B5EF4-FFF2-40B4-BE49-F238E27FC236}">
                <a16:creationId xmlns:a16="http://schemas.microsoft.com/office/drawing/2014/main" id="{C4E78BC5-8663-3A4E-B168-49A6C8916D10}"/>
              </a:ext>
            </a:extLst>
          </p:cNvPr>
          <p:cNvSpPr>
            <a:spLocks noGrp="1"/>
          </p:cNvSpPr>
          <p:nvPr>
            <p:ph sz="half" idx="2"/>
          </p:nvPr>
        </p:nvSpPr>
        <p:spPr>
          <a:xfrm>
            <a:off x="2971800" y="1600200"/>
            <a:ext cx="5715000" cy="4983161"/>
          </a:xfrm>
        </p:spPr>
        <p:txBody>
          <a:bodyPr>
            <a:normAutofit/>
          </a:bodyPr>
          <a:lstStyle/>
          <a:p>
            <a:r>
              <a:rPr lang="en-US" sz="3200">
                <a:solidFill>
                  <a:srgbClr val="002395"/>
                </a:solidFill>
              </a:rPr>
              <a:t>The </a:t>
            </a:r>
            <a:r>
              <a:rPr lang="en-US" sz="3200" i="1">
                <a:solidFill>
                  <a:srgbClr val="002395"/>
                </a:solidFill>
              </a:rPr>
              <a:t>nth </a:t>
            </a:r>
            <a:r>
              <a:rPr lang="en-US" sz="3200">
                <a:solidFill>
                  <a:srgbClr val="002395"/>
                </a:solidFill>
              </a:rPr>
              <a:t>Inn chartered (of more than 500 to date)</a:t>
            </a:r>
          </a:p>
          <a:p>
            <a:r>
              <a:rPr lang="en-US" sz="3200">
                <a:solidFill>
                  <a:srgbClr val="002395"/>
                </a:solidFill>
              </a:rPr>
              <a:t>The </a:t>
            </a:r>
            <a:r>
              <a:rPr lang="en-US" sz="3200" i="1">
                <a:solidFill>
                  <a:srgbClr val="002395"/>
                </a:solidFill>
              </a:rPr>
              <a:t>nth </a:t>
            </a:r>
            <a:r>
              <a:rPr lang="en-US" sz="3200">
                <a:solidFill>
                  <a:srgbClr val="002395"/>
                </a:solidFill>
              </a:rPr>
              <a:t>Inn chartered in [state]</a:t>
            </a:r>
          </a:p>
          <a:p>
            <a:r>
              <a:rPr lang="en-US" sz="3200">
                <a:solidFill>
                  <a:srgbClr val="002395"/>
                </a:solidFill>
              </a:rPr>
              <a:t>Chartered in [year]</a:t>
            </a:r>
          </a:p>
          <a:p>
            <a:r>
              <a:rPr lang="en-US" sz="3200">
                <a:solidFill>
                  <a:srgbClr val="002395"/>
                </a:solidFill>
              </a:rPr>
              <a:t>Founding members include…</a:t>
            </a:r>
          </a:p>
          <a:p>
            <a:r>
              <a:rPr lang="en-US" sz="3200">
                <a:solidFill>
                  <a:srgbClr val="002395"/>
                </a:solidFill>
              </a:rPr>
              <a:t>Achieving Excellence [status] since [year]</a:t>
            </a:r>
          </a:p>
        </p:txBody>
      </p:sp>
      <p:sp>
        <p:nvSpPr>
          <p:cNvPr id="4" name="Title 3">
            <a:extLst>
              <a:ext uri="{FF2B5EF4-FFF2-40B4-BE49-F238E27FC236}">
                <a16:creationId xmlns:a16="http://schemas.microsoft.com/office/drawing/2014/main" id="{62C515DD-5B1F-734D-85FE-3D16BE2193C2}"/>
              </a:ext>
            </a:extLst>
          </p:cNvPr>
          <p:cNvSpPr>
            <a:spLocks noGrp="1"/>
          </p:cNvSpPr>
          <p:nvPr>
            <p:ph type="title"/>
          </p:nvPr>
        </p:nvSpPr>
        <p:spPr/>
        <p:txBody>
          <a:bodyPr/>
          <a:lstStyle/>
          <a:p>
            <a:r>
              <a:rPr lang="en-US"/>
              <a:t>The Generic </a:t>
            </a:r>
            <a:br>
              <a:rPr lang="en-US"/>
            </a:br>
            <a:r>
              <a:rPr lang="en-US"/>
              <a:t>American Inn of Court</a:t>
            </a:r>
          </a:p>
        </p:txBody>
      </p:sp>
      <p:pic>
        <p:nvPicPr>
          <p:cNvPr id="6" name="Picture 5" descr="A picture containing drawing, food, plate&#10;&#10;Description automatically generated">
            <a:extLst>
              <a:ext uri="{FF2B5EF4-FFF2-40B4-BE49-F238E27FC236}">
                <a16:creationId xmlns:a16="http://schemas.microsoft.com/office/drawing/2014/main" id="{DA9E5E28-EEDB-BE4C-B4D4-9513EC8CAD48}"/>
              </a:ext>
            </a:extLst>
          </p:cNvPr>
          <p:cNvPicPr>
            <a:picLocks noChangeAspect="1"/>
          </p:cNvPicPr>
          <p:nvPr/>
        </p:nvPicPr>
        <p:blipFill>
          <a:blip r:embed="rId3">
            <a:alphaModFix amt="55000"/>
            <a:extLst>
              <a:ext uri="{28A0092B-C50C-407E-A947-70E740481C1C}">
                <a14:useLocalDpi xmlns:a14="http://schemas.microsoft.com/office/drawing/2010/main" val="0"/>
              </a:ext>
            </a:extLst>
          </a:blip>
          <a:stretch>
            <a:fillRect/>
          </a:stretch>
        </p:blipFill>
        <p:spPr>
          <a:xfrm>
            <a:off x="1336565" y="3546118"/>
            <a:ext cx="1091324" cy="1091324"/>
          </a:xfrm>
          <a:prstGeom prst="rect">
            <a:avLst/>
          </a:prstGeom>
          <a:effectLst>
            <a:reflection endPos="0" dir="5400000" sy="-100000" algn="bl" rotWithShape="0"/>
          </a:effectLst>
        </p:spPr>
      </p:pic>
    </p:spTree>
    <p:extLst>
      <p:ext uri="{BB962C8B-B14F-4D97-AF65-F5344CB8AC3E}">
        <p14:creationId xmlns:p14="http://schemas.microsoft.com/office/powerpoint/2010/main" val="1347634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58B71-E437-514B-A79F-83132F5B0083}"/>
              </a:ext>
            </a:extLst>
          </p:cNvPr>
          <p:cNvSpPr>
            <a:spLocks noGrp="1"/>
          </p:cNvSpPr>
          <p:nvPr>
            <p:ph type="title"/>
          </p:nvPr>
        </p:nvSpPr>
        <p:spPr>
          <a:xfrm>
            <a:off x="2362200" y="274638"/>
            <a:ext cx="6629400" cy="1020762"/>
          </a:xfrm>
        </p:spPr>
        <p:txBody>
          <a:bodyPr/>
          <a:lstStyle/>
          <a:p>
            <a:r>
              <a:rPr lang="en-US"/>
              <a:t>Member Expectations</a:t>
            </a:r>
          </a:p>
        </p:txBody>
      </p:sp>
      <p:sp>
        <p:nvSpPr>
          <p:cNvPr id="3" name="Content Placeholder 2">
            <a:extLst>
              <a:ext uri="{FF2B5EF4-FFF2-40B4-BE49-F238E27FC236}">
                <a16:creationId xmlns:a16="http://schemas.microsoft.com/office/drawing/2014/main" id="{DF49C8D2-AD01-EF43-87BB-666E80EE2E1C}"/>
              </a:ext>
            </a:extLst>
          </p:cNvPr>
          <p:cNvSpPr>
            <a:spLocks noGrp="1"/>
          </p:cNvSpPr>
          <p:nvPr>
            <p:ph idx="1"/>
          </p:nvPr>
        </p:nvSpPr>
        <p:spPr>
          <a:xfrm>
            <a:off x="457200" y="1752600"/>
            <a:ext cx="8229600" cy="1389993"/>
          </a:xfrm>
        </p:spPr>
        <p:txBody>
          <a:bodyPr vert="horz" lIns="91440" tIns="45720" rIns="91440" bIns="45720" rtlCol="0" anchor="t">
            <a:normAutofit fontScale="92500" lnSpcReduction="20000"/>
          </a:bodyPr>
          <a:lstStyle/>
          <a:p>
            <a:pPr marL="57150" indent="0" algn="ctr">
              <a:buNone/>
            </a:pPr>
            <a:r>
              <a:rPr lang="en-US" b="1">
                <a:latin typeface="Trebuchet MS"/>
              </a:rPr>
              <a:t>Our commitment to you: </a:t>
            </a:r>
            <a:endParaRPr lang="en-US">
              <a:latin typeface="Trebuchet MS"/>
            </a:endParaRPr>
          </a:p>
          <a:p>
            <a:pPr marL="57150" indent="0" algn="ctr">
              <a:buNone/>
            </a:pPr>
            <a:r>
              <a:rPr lang="en-US" b="1">
                <a:latin typeface="Trebuchet MS"/>
              </a:rPr>
              <a:t>people, experience, and programs</a:t>
            </a:r>
            <a:br>
              <a:rPr lang="en-US" b="1">
                <a:latin typeface="Trebuchet MS"/>
              </a:rPr>
            </a:br>
            <a:endParaRPr lang="en-US">
              <a:latin typeface="Trebuchet MS"/>
            </a:endParaRPr>
          </a:p>
        </p:txBody>
      </p:sp>
      <p:pic>
        <p:nvPicPr>
          <p:cNvPr id="11" name="Picture 10" descr="Person standing with microphone">
            <a:extLst>
              <a:ext uri="{FF2B5EF4-FFF2-40B4-BE49-F238E27FC236}">
                <a16:creationId xmlns:a16="http://schemas.microsoft.com/office/drawing/2014/main" id="{AEE8DB47-A044-8D53-6D47-63E372925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1916" y="2976811"/>
            <a:ext cx="5460167" cy="3606551"/>
          </a:xfrm>
          <a:prstGeom prst="rect">
            <a:avLst/>
          </a:prstGeom>
        </p:spPr>
      </p:pic>
    </p:spTree>
    <p:extLst>
      <p:ext uri="{BB962C8B-B14F-4D97-AF65-F5344CB8AC3E}">
        <p14:creationId xmlns:p14="http://schemas.microsoft.com/office/powerpoint/2010/main" val="3852349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C26BC-945B-1B45-98D8-B6A546EA5D5B}"/>
              </a:ext>
            </a:extLst>
          </p:cNvPr>
          <p:cNvSpPr>
            <a:spLocks noGrp="1"/>
          </p:cNvSpPr>
          <p:nvPr>
            <p:ph type="title"/>
          </p:nvPr>
        </p:nvSpPr>
        <p:spPr/>
        <p:txBody>
          <a:bodyPr/>
          <a:lstStyle/>
          <a:p>
            <a:r>
              <a:rPr lang="en-US"/>
              <a:t>Member Opportunities</a:t>
            </a:r>
          </a:p>
        </p:txBody>
      </p:sp>
      <p:pic>
        <p:nvPicPr>
          <p:cNvPr id="17" name="Picture 16" descr="Group of people looking at two men in office">
            <a:extLst>
              <a:ext uri="{FF2B5EF4-FFF2-40B4-BE49-F238E27FC236}">
                <a16:creationId xmlns:a16="http://schemas.microsoft.com/office/drawing/2014/main" id="{7EF0DF38-258B-629A-BD61-7279E02B69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731" y="1541670"/>
            <a:ext cx="7562538" cy="5041692"/>
          </a:xfrm>
          <a:prstGeom prst="rect">
            <a:avLst/>
          </a:prstGeom>
        </p:spPr>
      </p:pic>
    </p:spTree>
    <p:extLst>
      <p:ext uri="{BB962C8B-B14F-4D97-AF65-F5344CB8AC3E}">
        <p14:creationId xmlns:p14="http://schemas.microsoft.com/office/powerpoint/2010/main" val="1089562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9D0E-05C5-A844-A6FD-E52644C003D0}"/>
              </a:ext>
            </a:extLst>
          </p:cNvPr>
          <p:cNvSpPr>
            <a:spLocks noGrp="1"/>
          </p:cNvSpPr>
          <p:nvPr>
            <p:ph type="title"/>
          </p:nvPr>
        </p:nvSpPr>
        <p:spPr>
          <a:xfrm>
            <a:off x="2362200" y="274638"/>
            <a:ext cx="6553200" cy="1020762"/>
          </a:xfrm>
        </p:spPr>
        <p:txBody>
          <a:bodyPr/>
          <a:lstStyle/>
          <a:p>
            <a:r>
              <a:rPr lang="en-US"/>
              <a:t>National Member Benefits</a:t>
            </a:r>
          </a:p>
        </p:txBody>
      </p:sp>
      <p:pic>
        <p:nvPicPr>
          <p:cNvPr id="10" name="Picture 9">
            <a:extLst>
              <a:ext uri="{FF2B5EF4-FFF2-40B4-BE49-F238E27FC236}">
                <a16:creationId xmlns:a16="http://schemas.microsoft.com/office/drawing/2014/main" id="{4A2EAC2C-221F-5D75-431D-E87ADC703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40" y="1394604"/>
            <a:ext cx="5809656" cy="3114109"/>
          </a:xfrm>
          <a:prstGeom prst="rect">
            <a:avLst/>
          </a:prstGeom>
        </p:spPr>
      </p:pic>
      <p:pic>
        <p:nvPicPr>
          <p:cNvPr id="6" name="Picture 5">
            <a:extLst>
              <a:ext uri="{FF2B5EF4-FFF2-40B4-BE49-F238E27FC236}">
                <a16:creationId xmlns:a16="http://schemas.microsoft.com/office/drawing/2014/main" id="{599C728F-9E2C-7A0E-A40E-88AF7D9426D2}"/>
              </a:ext>
            </a:extLst>
          </p:cNvPr>
          <p:cNvPicPr>
            <a:picLocks noChangeAspect="1"/>
          </p:cNvPicPr>
          <p:nvPr/>
        </p:nvPicPr>
        <p:blipFill>
          <a:blip r:embed="rId4"/>
          <a:stretch>
            <a:fillRect/>
          </a:stretch>
        </p:blipFill>
        <p:spPr>
          <a:xfrm>
            <a:off x="4405185" y="4618038"/>
            <a:ext cx="4738815" cy="2239962"/>
          </a:xfrm>
          <a:prstGeom prst="rect">
            <a:avLst/>
          </a:prstGeom>
        </p:spPr>
      </p:pic>
      <p:pic>
        <p:nvPicPr>
          <p:cNvPr id="13" name="Picture 12">
            <a:extLst>
              <a:ext uri="{FF2B5EF4-FFF2-40B4-BE49-F238E27FC236}">
                <a16:creationId xmlns:a16="http://schemas.microsoft.com/office/drawing/2014/main" id="{6B916A34-1142-2AF5-4491-FA33A1079D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340" y="4563929"/>
            <a:ext cx="3972146" cy="2019433"/>
          </a:xfrm>
          <a:prstGeom prst="rect">
            <a:avLst/>
          </a:prstGeom>
        </p:spPr>
      </p:pic>
      <p:pic>
        <p:nvPicPr>
          <p:cNvPr id="15" name="Picture 14">
            <a:extLst>
              <a:ext uri="{FF2B5EF4-FFF2-40B4-BE49-F238E27FC236}">
                <a16:creationId xmlns:a16="http://schemas.microsoft.com/office/drawing/2014/main" id="{14E74275-99BE-8CFD-F0D8-36A353E4D7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4606" y="1322454"/>
            <a:ext cx="2440793" cy="3241475"/>
          </a:xfrm>
          <a:prstGeom prst="rect">
            <a:avLst/>
          </a:prstGeom>
        </p:spPr>
      </p:pic>
    </p:spTree>
    <p:extLst>
      <p:ext uri="{BB962C8B-B14F-4D97-AF65-F5344CB8AC3E}">
        <p14:creationId xmlns:p14="http://schemas.microsoft.com/office/powerpoint/2010/main" val="2839669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9D0E-05C5-A844-A6FD-E52644C003D0}"/>
              </a:ext>
            </a:extLst>
          </p:cNvPr>
          <p:cNvSpPr>
            <a:spLocks noGrp="1"/>
          </p:cNvSpPr>
          <p:nvPr>
            <p:ph type="title"/>
          </p:nvPr>
        </p:nvSpPr>
        <p:spPr>
          <a:xfrm>
            <a:off x="2362200" y="274638"/>
            <a:ext cx="6553200" cy="1020762"/>
          </a:xfrm>
        </p:spPr>
        <p:txBody>
          <a:bodyPr/>
          <a:lstStyle/>
          <a:p>
            <a:r>
              <a:rPr lang="en-US"/>
              <a:t>Up Next</a:t>
            </a:r>
          </a:p>
        </p:txBody>
      </p:sp>
      <p:sp>
        <p:nvSpPr>
          <p:cNvPr id="3" name="Content Placeholder 2">
            <a:extLst>
              <a:ext uri="{FF2B5EF4-FFF2-40B4-BE49-F238E27FC236}">
                <a16:creationId xmlns:a16="http://schemas.microsoft.com/office/drawing/2014/main" id="{4E383D26-A5BD-004E-B051-22F5652CB286}"/>
              </a:ext>
            </a:extLst>
          </p:cNvPr>
          <p:cNvSpPr>
            <a:spLocks noGrp="1"/>
          </p:cNvSpPr>
          <p:nvPr>
            <p:ph idx="1"/>
          </p:nvPr>
        </p:nvSpPr>
        <p:spPr>
          <a:xfrm>
            <a:off x="304800" y="1600200"/>
            <a:ext cx="7315200" cy="3962400"/>
          </a:xfrm>
        </p:spPr>
        <p:txBody>
          <a:bodyPr>
            <a:normAutofit/>
          </a:bodyPr>
          <a:lstStyle/>
          <a:p>
            <a:pPr marL="514350" indent="-457200"/>
            <a:r>
              <a:rPr lang="en-US"/>
              <a:t>Next meeting: MM/DD/YY</a:t>
            </a:r>
          </a:p>
          <a:p>
            <a:pPr marL="914400" lvl="1" indent="-457200"/>
            <a:r>
              <a:rPr lang="en-US"/>
              <a:t>Topic</a:t>
            </a:r>
          </a:p>
          <a:p>
            <a:pPr marL="914400" lvl="1" indent="-457200"/>
            <a:r>
              <a:rPr lang="en-US"/>
              <a:t>Location</a:t>
            </a:r>
          </a:p>
          <a:p>
            <a:pPr marL="514350" indent="-457200"/>
            <a:r>
              <a:rPr lang="en-US"/>
              <a:t>Mentoring groups forming</a:t>
            </a:r>
          </a:p>
          <a:p>
            <a:pPr marL="514350" indent="-457200"/>
            <a:r>
              <a:rPr lang="en-US"/>
              <a:t>Pupillage team assignments</a:t>
            </a:r>
          </a:p>
          <a:p>
            <a:pPr marL="514350" indent="-457200"/>
            <a:r>
              <a:rPr lang="en-US"/>
              <a:t>Outreach program: Save-the-Date</a:t>
            </a:r>
          </a:p>
          <a:p>
            <a:pPr marL="514350" indent="-457200"/>
            <a:r>
              <a:rPr lang="en-US"/>
              <a:t>Need volunteers for XX.</a:t>
            </a:r>
          </a:p>
        </p:txBody>
      </p:sp>
    </p:spTree>
    <p:extLst>
      <p:ext uri="{BB962C8B-B14F-4D97-AF65-F5344CB8AC3E}">
        <p14:creationId xmlns:p14="http://schemas.microsoft.com/office/powerpoint/2010/main" val="2884380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0D82D1-A032-1A4F-ACF0-0C0AB29B0DED}"/>
              </a:ext>
            </a:extLst>
          </p:cNvPr>
          <p:cNvSpPr>
            <a:spLocks noGrp="1"/>
          </p:cNvSpPr>
          <p:nvPr>
            <p:ph sz="half" idx="1"/>
          </p:nvPr>
        </p:nvSpPr>
        <p:spPr>
          <a:xfrm>
            <a:off x="457200" y="1600201"/>
            <a:ext cx="8560676" cy="3651087"/>
          </a:xfrm>
        </p:spPr>
        <p:txBody>
          <a:bodyPr/>
          <a:lstStyle/>
          <a:p>
            <a:pPr marL="0" indent="0">
              <a:buNone/>
            </a:pPr>
            <a:r>
              <a:rPr lang="en-US" b="1" dirty="0">
                <a:solidFill>
                  <a:srgbClr val="002395"/>
                </a:solidFill>
              </a:rPr>
              <a:t>Inn Leaders</a:t>
            </a:r>
          </a:p>
          <a:p>
            <a:pPr marL="0" indent="0">
              <a:buNone/>
            </a:pPr>
            <a:endParaRPr lang="en-US" b="1" dirty="0">
              <a:solidFill>
                <a:srgbClr val="002395"/>
              </a:solidFill>
            </a:endParaRPr>
          </a:p>
          <a:p>
            <a:pPr marL="0" indent="0">
              <a:buNone/>
            </a:pPr>
            <a:r>
              <a:rPr lang="en-US" dirty="0">
                <a:solidFill>
                  <a:srgbClr val="002395"/>
                </a:solidFill>
              </a:rPr>
              <a:t>[List a contact on the executive committee or central Inn email where members can contact the local Inn]</a:t>
            </a:r>
          </a:p>
          <a:p>
            <a:endParaRPr lang="en-US" dirty="0">
              <a:solidFill>
                <a:srgbClr val="002395"/>
              </a:solidFill>
            </a:endParaRPr>
          </a:p>
        </p:txBody>
      </p:sp>
      <p:sp>
        <p:nvSpPr>
          <p:cNvPr id="3" name="Content Placeholder 2">
            <a:extLst>
              <a:ext uri="{FF2B5EF4-FFF2-40B4-BE49-F238E27FC236}">
                <a16:creationId xmlns:a16="http://schemas.microsoft.com/office/drawing/2014/main" id="{1E5B322B-01A9-5A47-953A-AAB293CC6237}"/>
              </a:ext>
            </a:extLst>
          </p:cNvPr>
          <p:cNvSpPr>
            <a:spLocks noGrp="1"/>
          </p:cNvSpPr>
          <p:nvPr>
            <p:ph sz="half" idx="2"/>
          </p:nvPr>
        </p:nvSpPr>
        <p:spPr>
          <a:xfrm>
            <a:off x="454574" y="5251288"/>
            <a:ext cx="8650014" cy="1606712"/>
          </a:xfrm>
        </p:spPr>
        <p:txBody>
          <a:bodyPr vert="horz" lIns="91440" tIns="45720" rIns="91440" bIns="45720" rtlCol="0" anchor="t">
            <a:normAutofit/>
          </a:bodyPr>
          <a:lstStyle/>
          <a:p>
            <a:pPr marL="0" indent="0" algn="r">
              <a:buNone/>
            </a:pPr>
            <a:r>
              <a:rPr lang="en-US" b="1" dirty="0">
                <a:solidFill>
                  <a:srgbClr val="002395"/>
                </a:solidFill>
              </a:rPr>
              <a:t>American Inns of Court National Office</a:t>
            </a:r>
            <a:endParaRPr lang="en-US" dirty="0">
              <a:solidFill>
                <a:srgbClr val="002395"/>
              </a:solidFill>
            </a:endParaRPr>
          </a:p>
          <a:p>
            <a:pPr marL="0" indent="0" algn="r">
              <a:buNone/>
            </a:pPr>
            <a:r>
              <a:rPr lang="en-US" dirty="0">
                <a:solidFill>
                  <a:srgbClr val="002395"/>
                </a:solidFill>
                <a:cs typeface="Calibri"/>
              </a:rPr>
              <a:t>(703) 684-3590</a:t>
            </a:r>
          </a:p>
          <a:p>
            <a:pPr marL="0" indent="0" algn="r">
              <a:buNone/>
            </a:pPr>
            <a:r>
              <a:rPr lang="en-US" dirty="0">
                <a:solidFill>
                  <a:srgbClr val="002395"/>
                </a:solidFill>
                <a:cs typeface="Calibri"/>
                <a:hlinkClick r:id="rId3"/>
              </a:rPr>
              <a:t>info@innsofcourt.org</a:t>
            </a:r>
            <a:endParaRPr lang="en-US" dirty="0">
              <a:solidFill>
                <a:srgbClr val="002395"/>
              </a:solidFill>
              <a:cs typeface="Calibri"/>
            </a:endParaRPr>
          </a:p>
          <a:p>
            <a:pPr marL="0" indent="0" algn="r">
              <a:buNone/>
            </a:pPr>
            <a:endParaRPr lang="en-US" dirty="0">
              <a:solidFill>
                <a:srgbClr val="002395"/>
              </a:solidFill>
              <a:cs typeface="Calibri"/>
            </a:endParaRPr>
          </a:p>
        </p:txBody>
      </p:sp>
      <p:sp>
        <p:nvSpPr>
          <p:cNvPr id="4" name="Title 3">
            <a:extLst>
              <a:ext uri="{FF2B5EF4-FFF2-40B4-BE49-F238E27FC236}">
                <a16:creationId xmlns:a16="http://schemas.microsoft.com/office/drawing/2014/main" id="{B78F1026-DCAF-D44D-852D-DF2195FD3D87}"/>
              </a:ext>
            </a:extLst>
          </p:cNvPr>
          <p:cNvSpPr>
            <a:spLocks noGrp="1"/>
          </p:cNvSpPr>
          <p:nvPr>
            <p:ph type="title"/>
          </p:nvPr>
        </p:nvSpPr>
        <p:spPr/>
        <p:txBody>
          <a:bodyPr/>
          <a:lstStyle/>
          <a:p>
            <a:r>
              <a:rPr lang="en-US"/>
              <a:t>Questions? Contact Us</a:t>
            </a:r>
          </a:p>
        </p:txBody>
      </p:sp>
    </p:spTree>
    <p:extLst>
      <p:ext uri="{BB962C8B-B14F-4D97-AF65-F5344CB8AC3E}">
        <p14:creationId xmlns:p14="http://schemas.microsoft.com/office/powerpoint/2010/main" val="3012993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5BC5D-137F-A74C-A071-51620D868CDB}"/>
              </a:ext>
            </a:extLst>
          </p:cNvPr>
          <p:cNvSpPr>
            <a:spLocks noGrp="1"/>
          </p:cNvSpPr>
          <p:nvPr>
            <p:ph type="title"/>
          </p:nvPr>
        </p:nvSpPr>
        <p:spPr>
          <a:xfrm>
            <a:off x="457200" y="3200400"/>
            <a:ext cx="8229600" cy="1524000"/>
          </a:xfrm>
        </p:spPr>
        <p:txBody>
          <a:bodyPr>
            <a:normAutofit/>
          </a:bodyPr>
          <a:lstStyle/>
          <a:p>
            <a:r>
              <a:rPr lang="en-US"/>
              <a:t>Thank you and welcome to the American Inns of Court!</a:t>
            </a:r>
          </a:p>
        </p:txBody>
      </p:sp>
    </p:spTree>
    <p:extLst>
      <p:ext uri="{BB962C8B-B14F-4D97-AF65-F5344CB8AC3E}">
        <p14:creationId xmlns:p14="http://schemas.microsoft.com/office/powerpoint/2010/main" val="366349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522098A-62ED-F45A-BEB9-E641B7FD35B9}"/>
              </a:ext>
            </a:extLst>
          </p:cNvPr>
          <p:cNvSpPr>
            <a:spLocks noGrp="1"/>
          </p:cNvSpPr>
          <p:nvPr>
            <p:ph type="title"/>
          </p:nvPr>
        </p:nvSpPr>
        <p:spPr>
          <a:xfrm>
            <a:off x="2590800" y="274638"/>
            <a:ext cx="6096000" cy="1020762"/>
          </a:xfrm>
        </p:spPr>
        <p:txBody>
          <a:bodyPr/>
          <a:lstStyle/>
          <a:p>
            <a:r>
              <a:rPr lang="en-US" dirty="0"/>
              <a:t>Welcome!</a:t>
            </a:r>
          </a:p>
        </p:txBody>
      </p:sp>
      <p:pic>
        <p:nvPicPr>
          <p:cNvPr id="7" name="Picture 6" descr="Mixed raced employees">
            <a:extLst>
              <a:ext uri="{FF2B5EF4-FFF2-40B4-BE49-F238E27FC236}">
                <a16:creationId xmlns:a16="http://schemas.microsoft.com/office/drawing/2014/main" id="{C0860C3F-AF86-880E-F8CB-7D762651E93B}"/>
              </a:ext>
            </a:extLst>
          </p:cNvPr>
          <p:cNvPicPr>
            <a:picLocks noChangeAspect="1"/>
          </p:cNvPicPr>
          <p:nvPr/>
        </p:nvPicPr>
        <p:blipFill>
          <a:blip r:embed="rId3">
            <a:extLst>
              <a:ext uri="{28A0092B-C50C-407E-A947-70E740481C1C}">
                <a14:useLocalDpi xmlns:a14="http://schemas.microsoft.com/office/drawing/2010/main" val="0"/>
              </a:ext>
            </a:extLst>
          </a:blip>
          <a:srcRect b="376"/>
          <a:stretch/>
        </p:blipFill>
        <p:spPr>
          <a:xfrm>
            <a:off x="790629" y="1554162"/>
            <a:ext cx="7562741" cy="5029200"/>
          </a:xfrm>
          <a:prstGeom prst="rect">
            <a:avLst/>
          </a:prstGeom>
          <a:noFill/>
        </p:spPr>
      </p:pic>
    </p:spTree>
    <p:extLst>
      <p:ext uri="{BB962C8B-B14F-4D97-AF65-F5344CB8AC3E}">
        <p14:creationId xmlns:p14="http://schemas.microsoft.com/office/powerpoint/2010/main" val="1083839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29047-3DC7-8F4D-848E-D34CE7ABB03D}"/>
              </a:ext>
            </a:extLst>
          </p:cNvPr>
          <p:cNvSpPr>
            <a:spLocks noGrp="1"/>
          </p:cNvSpPr>
          <p:nvPr>
            <p:ph type="title"/>
          </p:nvPr>
        </p:nvSpPr>
        <p:spPr/>
        <p:txBody>
          <a:bodyPr/>
          <a:lstStyle/>
          <a:p>
            <a:r>
              <a:rPr lang="en-US"/>
              <a:t>New Members</a:t>
            </a:r>
          </a:p>
        </p:txBody>
      </p:sp>
      <p:sp>
        <p:nvSpPr>
          <p:cNvPr id="3" name="Content Placeholder 2">
            <a:extLst>
              <a:ext uri="{FF2B5EF4-FFF2-40B4-BE49-F238E27FC236}">
                <a16:creationId xmlns:a16="http://schemas.microsoft.com/office/drawing/2014/main" id="{9A3E1FE4-D679-5247-99BB-FD9084526C92}"/>
              </a:ext>
            </a:extLst>
          </p:cNvPr>
          <p:cNvSpPr>
            <a:spLocks noGrp="1"/>
          </p:cNvSpPr>
          <p:nvPr>
            <p:ph idx="1"/>
          </p:nvPr>
        </p:nvSpPr>
        <p:spPr/>
        <p:txBody>
          <a:bodyPr/>
          <a:lstStyle/>
          <a:p>
            <a:pPr marL="57150" indent="0">
              <a:buNone/>
            </a:pPr>
            <a:r>
              <a:rPr lang="en-US"/>
              <a:t>Tell us your…</a:t>
            </a:r>
          </a:p>
          <a:p>
            <a:pPr marL="514350" indent="-457200"/>
            <a:r>
              <a:rPr lang="en-US"/>
              <a:t>Name</a:t>
            </a:r>
          </a:p>
          <a:p>
            <a:pPr marL="514350" indent="-457200"/>
            <a:r>
              <a:rPr lang="en-US"/>
              <a:t>Practice</a:t>
            </a:r>
          </a:p>
          <a:p>
            <a:pPr marL="514350" indent="-457200"/>
            <a:r>
              <a:rPr lang="en-US"/>
              <a:t>One thing you are looking forward to as a member of the Inn</a:t>
            </a:r>
          </a:p>
        </p:txBody>
      </p:sp>
    </p:spTree>
    <p:extLst>
      <p:ext uri="{BB962C8B-B14F-4D97-AF65-F5344CB8AC3E}">
        <p14:creationId xmlns:p14="http://schemas.microsoft.com/office/powerpoint/2010/main" val="2783603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Executive Committee</a:t>
            </a:r>
          </a:p>
        </p:txBody>
      </p:sp>
      <p:sp>
        <p:nvSpPr>
          <p:cNvPr id="3" name="Content Placeholder 2"/>
          <p:cNvSpPr>
            <a:spLocks noGrp="1"/>
          </p:cNvSpPr>
          <p:nvPr>
            <p:ph idx="1"/>
          </p:nvPr>
        </p:nvSpPr>
        <p:spPr>
          <a:xfrm>
            <a:off x="457200" y="1752600"/>
            <a:ext cx="8229600" cy="4830762"/>
          </a:xfrm>
        </p:spPr>
        <p:txBody>
          <a:bodyPr>
            <a:normAutofit/>
          </a:bodyPr>
          <a:lstStyle/>
          <a:p>
            <a:pPr marL="514350" indent="-457200"/>
            <a:r>
              <a:rPr lang="en-US" b="1" dirty="0"/>
              <a:t>Abraham Lincoln</a:t>
            </a:r>
            <a:r>
              <a:rPr lang="en-US" dirty="0"/>
              <a:t>, President </a:t>
            </a:r>
            <a:br>
              <a:rPr lang="en-US" dirty="0"/>
            </a:br>
            <a:r>
              <a:rPr lang="en-US" dirty="0"/>
              <a:t>2025-2027</a:t>
            </a:r>
          </a:p>
          <a:p>
            <a:pPr marL="514350" indent="-457200"/>
            <a:r>
              <a:rPr lang="en-US" b="1" dirty="0"/>
              <a:t>Hannibal Hamlin</a:t>
            </a:r>
            <a:r>
              <a:rPr lang="en-US" dirty="0"/>
              <a:t>, Vice President/President Elect</a:t>
            </a:r>
            <a:br>
              <a:rPr lang="en-US" dirty="0"/>
            </a:br>
            <a:r>
              <a:rPr lang="en-US" dirty="0"/>
              <a:t>2026-2028</a:t>
            </a:r>
          </a:p>
          <a:p>
            <a:pPr marL="514350" indent="-457200"/>
            <a:r>
              <a:rPr lang="en-US" b="1" dirty="0"/>
              <a:t>William Seward</a:t>
            </a:r>
            <a:r>
              <a:rPr lang="en-US" dirty="0"/>
              <a:t>, Secretary</a:t>
            </a:r>
            <a:br>
              <a:rPr lang="en-US" dirty="0"/>
            </a:br>
            <a:r>
              <a:rPr lang="en-US" dirty="0"/>
              <a:t>2050-2027</a:t>
            </a:r>
          </a:p>
          <a:p>
            <a:pPr marL="514350" indent="-457200"/>
            <a:r>
              <a:rPr lang="en-US" b="1" dirty="0"/>
              <a:t>Salmon Chase</a:t>
            </a:r>
            <a:r>
              <a:rPr lang="en-US" dirty="0"/>
              <a:t>, Treasurer</a:t>
            </a:r>
            <a:br>
              <a:rPr lang="en-US" dirty="0"/>
            </a:br>
            <a:r>
              <a:rPr lang="en-US" dirty="0"/>
              <a:t>2026-2028</a:t>
            </a:r>
          </a:p>
          <a:p>
            <a:endParaRPr lang="en-US" dirty="0"/>
          </a:p>
        </p:txBody>
      </p:sp>
    </p:spTree>
    <p:extLst>
      <p:ext uri="{BB962C8B-B14F-4D97-AF65-F5344CB8AC3E}">
        <p14:creationId xmlns:p14="http://schemas.microsoft.com/office/powerpoint/2010/main" val="101421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0A782-9769-EA48-B7E2-92482790B9A3}"/>
              </a:ext>
            </a:extLst>
          </p:cNvPr>
          <p:cNvSpPr>
            <a:spLocks noGrp="1"/>
          </p:cNvSpPr>
          <p:nvPr>
            <p:ph type="title"/>
          </p:nvPr>
        </p:nvSpPr>
        <p:spPr/>
        <p:txBody>
          <a:bodyPr/>
          <a:lstStyle/>
          <a:p>
            <a:r>
              <a:rPr lang="en-US"/>
              <a:t>Orientation Agenda</a:t>
            </a:r>
          </a:p>
        </p:txBody>
      </p:sp>
      <p:sp>
        <p:nvSpPr>
          <p:cNvPr id="3" name="Content Placeholder 2">
            <a:extLst>
              <a:ext uri="{FF2B5EF4-FFF2-40B4-BE49-F238E27FC236}">
                <a16:creationId xmlns:a16="http://schemas.microsoft.com/office/drawing/2014/main" id="{9BD6687E-CE16-DB45-AD4B-A13F50FBD620}"/>
              </a:ext>
            </a:extLst>
          </p:cNvPr>
          <p:cNvSpPr>
            <a:spLocks noGrp="1"/>
          </p:cNvSpPr>
          <p:nvPr>
            <p:ph idx="1"/>
          </p:nvPr>
        </p:nvSpPr>
        <p:spPr>
          <a:xfrm>
            <a:off x="533400" y="1676400"/>
            <a:ext cx="7086600" cy="3962400"/>
          </a:xfrm>
        </p:spPr>
        <p:txBody>
          <a:bodyPr/>
          <a:lstStyle/>
          <a:p>
            <a:r>
              <a:rPr lang="en-US"/>
              <a:t>What are the American Inns of Court?</a:t>
            </a:r>
          </a:p>
          <a:p>
            <a:r>
              <a:rPr lang="en-US"/>
              <a:t>Introduction to the Generic American Inn of Court</a:t>
            </a:r>
          </a:p>
          <a:p>
            <a:r>
              <a:rPr lang="en-US"/>
              <a:t>Your Member Experience</a:t>
            </a:r>
          </a:p>
          <a:p>
            <a:r>
              <a:rPr lang="en-US"/>
              <a:t>Plans for the Inn Year</a:t>
            </a:r>
          </a:p>
        </p:txBody>
      </p:sp>
    </p:spTree>
    <p:extLst>
      <p:ext uri="{BB962C8B-B14F-4D97-AF65-F5344CB8AC3E}">
        <p14:creationId xmlns:p14="http://schemas.microsoft.com/office/powerpoint/2010/main" val="2141951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2A71A-8742-2C46-8D85-E8398D494C28}"/>
              </a:ext>
            </a:extLst>
          </p:cNvPr>
          <p:cNvSpPr>
            <a:spLocks noGrp="1"/>
          </p:cNvSpPr>
          <p:nvPr>
            <p:ph type="title"/>
          </p:nvPr>
        </p:nvSpPr>
        <p:spPr>
          <a:xfrm>
            <a:off x="2362200" y="274638"/>
            <a:ext cx="6553200" cy="1020762"/>
          </a:xfrm>
        </p:spPr>
        <p:txBody>
          <a:bodyPr/>
          <a:lstStyle/>
          <a:p>
            <a:r>
              <a:rPr lang="en-US"/>
              <a:t>Origins of the </a:t>
            </a:r>
            <a:br>
              <a:rPr lang="en-US"/>
            </a:br>
            <a:r>
              <a:rPr lang="en-US"/>
              <a:t>American Inns of Court</a:t>
            </a:r>
          </a:p>
        </p:txBody>
      </p:sp>
      <p:pic>
        <p:nvPicPr>
          <p:cNvPr id="5" name="Online Media 4" descr="What Is an American Inn of Court">
            <a:hlinkClick r:id="" action="ppaction://media"/>
            <a:extLst>
              <a:ext uri="{FF2B5EF4-FFF2-40B4-BE49-F238E27FC236}">
                <a16:creationId xmlns:a16="http://schemas.microsoft.com/office/drawing/2014/main" id="{883E7A6B-B6E4-589C-FFEC-07031C978E91}"/>
              </a:ext>
            </a:extLst>
          </p:cNvPr>
          <p:cNvPicPr>
            <a:picLocks noRot="1" noChangeAspect="1"/>
          </p:cNvPicPr>
          <p:nvPr>
            <a:videoFile r:link="rId1"/>
          </p:nvPr>
        </p:nvPicPr>
        <p:blipFill>
          <a:blip r:embed="rId4"/>
          <a:stretch>
            <a:fillRect/>
          </a:stretch>
        </p:blipFill>
        <p:spPr>
          <a:xfrm>
            <a:off x="712563" y="1859755"/>
            <a:ext cx="7718873" cy="4361163"/>
          </a:xfrm>
          <a:prstGeom prst="rect">
            <a:avLst/>
          </a:prstGeom>
        </p:spPr>
      </p:pic>
    </p:spTree>
    <p:extLst>
      <p:ext uri="{BB962C8B-B14F-4D97-AF65-F5344CB8AC3E}">
        <p14:creationId xmlns:p14="http://schemas.microsoft.com/office/powerpoint/2010/main" val="179572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4BF94-CABB-4DDB-8CBC-75474BB760C7}"/>
              </a:ext>
            </a:extLst>
          </p:cNvPr>
          <p:cNvSpPr>
            <a:spLocks noGrp="1"/>
          </p:cNvSpPr>
          <p:nvPr>
            <p:ph type="title"/>
          </p:nvPr>
        </p:nvSpPr>
        <p:spPr/>
        <p:txBody>
          <a:bodyPr/>
          <a:lstStyle/>
          <a:p>
            <a:r>
              <a:rPr lang="en-US" dirty="0">
                <a:latin typeface="Trebuchet MS"/>
              </a:rPr>
              <a:t>By The Numbers</a:t>
            </a:r>
            <a:endParaRPr lang="en-US" dirty="0"/>
          </a:p>
        </p:txBody>
      </p:sp>
      <p:grpSp>
        <p:nvGrpSpPr>
          <p:cNvPr id="3" name="Group 2">
            <a:extLst>
              <a:ext uri="{FF2B5EF4-FFF2-40B4-BE49-F238E27FC236}">
                <a16:creationId xmlns:a16="http://schemas.microsoft.com/office/drawing/2014/main" id="{49B820CA-A52A-4103-9FFA-2D219432D91D}"/>
              </a:ext>
            </a:extLst>
          </p:cNvPr>
          <p:cNvGrpSpPr/>
          <p:nvPr/>
        </p:nvGrpSpPr>
        <p:grpSpPr>
          <a:xfrm>
            <a:off x="284798" y="1551482"/>
            <a:ext cx="8402002" cy="5043123"/>
            <a:chOff x="284798" y="1551482"/>
            <a:chExt cx="8402002" cy="5043123"/>
          </a:xfrm>
        </p:grpSpPr>
        <p:pic>
          <p:nvPicPr>
            <p:cNvPr id="5" name="Picture 4">
              <a:extLst>
                <a:ext uri="{FF2B5EF4-FFF2-40B4-BE49-F238E27FC236}">
                  <a16:creationId xmlns:a16="http://schemas.microsoft.com/office/drawing/2014/main" id="{8D647210-945A-D99B-1CAF-104879E510FE}"/>
                </a:ext>
              </a:extLst>
            </p:cNvPr>
            <p:cNvPicPr>
              <a:picLocks noChangeAspect="1"/>
            </p:cNvPicPr>
            <p:nvPr/>
          </p:nvPicPr>
          <p:blipFill>
            <a:blip r:embed="rId3"/>
            <a:stretch>
              <a:fillRect/>
            </a:stretch>
          </p:blipFill>
          <p:spPr>
            <a:xfrm>
              <a:off x="284798" y="1981200"/>
              <a:ext cx="3068002" cy="4068070"/>
            </a:xfrm>
            <a:prstGeom prst="rect">
              <a:avLst/>
            </a:prstGeom>
          </p:spPr>
        </p:pic>
        <p:pic>
          <p:nvPicPr>
            <p:cNvPr id="6" name="Picture 5">
              <a:extLst>
                <a:ext uri="{FF2B5EF4-FFF2-40B4-BE49-F238E27FC236}">
                  <a16:creationId xmlns:a16="http://schemas.microsoft.com/office/drawing/2014/main" id="{02396D76-EBBD-4E34-7285-6B3C970F04BC}"/>
                </a:ext>
              </a:extLst>
            </p:cNvPr>
            <p:cNvPicPr>
              <a:picLocks noChangeAspect="1"/>
            </p:cNvPicPr>
            <p:nvPr/>
          </p:nvPicPr>
          <p:blipFill>
            <a:blip r:embed="rId4"/>
            <a:stretch>
              <a:fillRect/>
            </a:stretch>
          </p:blipFill>
          <p:spPr>
            <a:xfrm>
              <a:off x="3352800" y="4472958"/>
              <a:ext cx="5334000" cy="2121647"/>
            </a:xfrm>
            <a:prstGeom prst="rect">
              <a:avLst/>
            </a:prstGeom>
          </p:spPr>
        </p:pic>
        <p:pic>
          <p:nvPicPr>
            <p:cNvPr id="7" name="Picture 6">
              <a:extLst>
                <a:ext uri="{FF2B5EF4-FFF2-40B4-BE49-F238E27FC236}">
                  <a16:creationId xmlns:a16="http://schemas.microsoft.com/office/drawing/2014/main" id="{7A6075FA-C4EE-8D3F-4D05-A9B669C035A9}"/>
                </a:ext>
              </a:extLst>
            </p:cNvPr>
            <p:cNvPicPr>
              <a:picLocks noChangeAspect="1"/>
            </p:cNvPicPr>
            <p:nvPr/>
          </p:nvPicPr>
          <p:blipFill>
            <a:blip r:embed="rId5"/>
            <a:stretch>
              <a:fillRect/>
            </a:stretch>
          </p:blipFill>
          <p:spPr>
            <a:xfrm>
              <a:off x="3581594" y="1551482"/>
              <a:ext cx="5105206" cy="2921476"/>
            </a:xfrm>
            <a:prstGeom prst="rect">
              <a:avLst/>
            </a:prstGeom>
          </p:spPr>
        </p:pic>
      </p:grpSp>
    </p:spTree>
    <p:extLst>
      <p:ext uri="{BB962C8B-B14F-4D97-AF65-F5344CB8AC3E}">
        <p14:creationId xmlns:p14="http://schemas.microsoft.com/office/powerpoint/2010/main" val="2215611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E72FD9-5230-104F-B003-E3584C48BC11}"/>
              </a:ext>
            </a:extLst>
          </p:cNvPr>
          <p:cNvSpPr>
            <a:spLocks noGrp="1"/>
          </p:cNvSpPr>
          <p:nvPr>
            <p:ph sz="half" idx="1"/>
          </p:nvPr>
        </p:nvSpPr>
        <p:spPr>
          <a:xfrm>
            <a:off x="457200" y="1600201"/>
            <a:ext cx="8229600" cy="2438399"/>
          </a:xfrm>
        </p:spPr>
        <p:txBody>
          <a:bodyPr/>
          <a:lstStyle/>
          <a:p>
            <a:pPr marL="0" indent="0" algn="ctr">
              <a:buNone/>
            </a:pPr>
            <a:r>
              <a:rPr lang="en-US" b="1">
                <a:solidFill>
                  <a:srgbClr val="002395"/>
                </a:solidFill>
              </a:rPr>
              <a:t>Mission</a:t>
            </a:r>
          </a:p>
          <a:p>
            <a:pPr marL="0" indent="0">
              <a:buNone/>
            </a:pPr>
            <a:r>
              <a:rPr lang="en-US">
                <a:solidFill>
                  <a:srgbClr val="002395"/>
                </a:solidFill>
              </a:rPr>
              <a:t>The American Inns of Court inspire the legal community to advance the rule of law by achieving the highest level of professionalism through example, education, and mentoring.</a:t>
            </a:r>
          </a:p>
        </p:txBody>
      </p:sp>
      <p:sp>
        <p:nvSpPr>
          <p:cNvPr id="3" name="Content Placeholder 2">
            <a:extLst>
              <a:ext uri="{FF2B5EF4-FFF2-40B4-BE49-F238E27FC236}">
                <a16:creationId xmlns:a16="http://schemas.microsoft.com/office/drawing/2014/main" id="{03DBD043-BA5E-D549-9B40-F54B1A4FF3B9}"/>
              </a:ext>
            </a:extLst>
          </p:cNvPr>
          <p:cNvSpPr>
            <a:spLocks noGrp="1"/>
          </p:cNvSpPr>
          <p:nvPr>
            <p:ph sz="half" idx="2"/>
          </p:nvPr>
        </p:nvSpPr>
        <p:spPr>
          <a:xfrm>
            <a:off x="457200" y="4286249"/>
            <a:ext cx="8229600" cy="1943099"/>
          </a:xfrm>
        </p:spPr>
        <p:txBody>
          <a:bodyPr/>
          <a:lstStyle/>
          <a:p>
            <a:pPr marL="0" indent="0" algn="ctr">
              <a:buNone/>
            </a:pPr>
            <a:r>
              <a:rPr lang="en-US" b="1">
                <a:solidFill>
                  <a:srgbClr val="002395"/>
                </a:solidFill>
              </a:rPr>
              <a:t>Vision</a:t>
            </a:r>
          </a:p>
          <a:p>
            <a:pPr marL="0" indent="0">
              <a:buNone/>
            </a:pPr>
            <a:r>
              <a:rPr lang="en-US">
                <a:solidFill>
                  <a:srgbClr val="002395"/>
                </a:solidFill>
              </a:rPr>
              <a:t>A legal profession and judiciary dedicated to professionalism, ethics, civility, and excellence.</a:t>
            </a:r>
          </a:p>
          <a:p>
            <a:endParaRPr lang="en-US">
              <a:solidFill>
                <a:schemeClr val="tx2"/>
              </a:solidFill>
            </a:endParaRPr>
          </a:p>
        </p:txBody>
      </p:sp>
      <p:sp>
        <p:nvSpPr>
          <p:cNvPr id="4" name="Title 3">
            <a:extLst>
              <a:ext uri="{FF2B5EF4-FFF2-40B4-BE49-F238E27FC236}">
                <a16:creationId xmlns:a16="http://schemas.microsoft.com/office/drawing/2014/main" id="{B43CEC03-6EED-2145-A8AB-C2FF2B0650F5}"/>
              </a:ext>
            </a:extLst>
          </p:cNvPr>
          <p:cNvSpPr>
            <a:spLocks noGrp="1"/>
          </p:cNvSpPr>
          <p:nvPr>
            <p:ph type="title"/>
          </p:nvPr>
        </p:nvSpPr>
        <p:spPr/>
        <p:txBody>
          <a:bodyPr/>
          <a:lstStyle/>
          <a:p>
            <a:r>
              <a:rPr lang="en-US"/>
              <a:t>The American Inns of Court</a:t>
            </a:r>
          </a:p>
        </p:txBody>
      </p:sp>
    </p:spTree>
    <p:extLst>
      <p:ext uri="{BB962C8B-B14F-4D97-AF65-F5344CB8AC3E}">
        <p14:creationId xmlns:p14="http://schemas.microsoft.com/office/powerpoint/2010/main" val="289488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66253-7007-FC4C-94DD-A9DBC856B783}"/>
              </a:ext>
            </a:extLst>
          </p:cNvPr>
          <p:cNvSpPr>
            <a:spLocks noGrp="1"/>
          </p:cNvSpPr>
          <p:nvPr>
            <p:ph type="title"/>
          </p:nvPr>
        </p:nvSpPr>
        <p:spPr>
          <a:xfrm>
            <a:off x="1371600" y="6072470"/>
            <a:ext cx="6400800" cy="566738"/>
          </a:xfrm>
        </p:spPr>
        <p:txBody>
          <a:bodyPr>
            <a:normAutofit/>
          </a:bodyPr>
          <a:lstStyle/>
          <a:p>
            <a:pPr algn="ctr"/>
            <a:r>
              <a:rPr lang="en-US"/>
              <a:t>The American Inns of Court Professional Creed</a:t>
            </a:r>
          </a:p>
        </p:txBody>
      </p:sp>
      <p:pic>
        <p:nvPicPr>
          <p:cNvPr id="5" name="Picture Placeholder 7">
            <a:extLst>
              <a:ext uri="{FF2B5EF4-FFF2-40B4-BE49-F238E27FC236}">
                <a16:creationId xmlns:a16="http://schemas.microsoft.com/office/drawing/2014/main" id="{1690E431-A991-D74A-8A3E-6DD28434B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218792"/>
            <a:ext cx="4267200" cy="55919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1942055"/>
      </p:ext>
    </p:extLst>
  </p:cSld>
  <p:clrMapOvr>
    <a:masterClrMapping/>
  </p:clrMapOvr>
</p:sld>
</file>

<file path=ppt/theme/theme1.xml><?xml version="1.0" encoding="utf-8"?>
<a:theme xmlns:a="http://schemas.openxmlformats.org/drawingml/2006/main" name="AIC_PowerPoint_Template_Option-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5bc2c56-4a61-4109-b722-4d8b7f18589a" xsi:nil="true"/>
    <lcf76f155ced4ddcb4097134ff3c332f xmlns="d30b127f-cbb1-4e8e-b5f9-fd43e497589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D3BA97841C6F42842394612CEE95D7" ma:contentTypeVersion="20" ma:contentTypeDescription="Create a new document." ma:contentTypeScope="" ma:versionID="6bb8b86260ed772e93ba61c5a67a3893">
  <xsd:schema xmlns:xsd="http://www.w3.org/2001/XMLSchema" xmlns:xs="http://www.w3.org/2001/XMLSchema" xmlns:p="http://schemas.microsoft.com/office/2006/metadata/properties" xmlns:ns2="d30b127f-cbb1-4e8e-b5f9-fd43e4975894" xmlns:ns3="b5bc2c56-4a61-4109-b722-4d8b7f18589a" targetNamespace="http://schemas.microsoft.com/office/2006/metadata/properties" ma:root="true" ma:fieldsID="441b80f0375c1c19a2d09bdbf784ea9e" ns2:_="" ns3:_="">
    <xsd:import namespace="d30b127f-cbb1-4e8e-b5f9-fd43e4975894"/>
    <xsd:import namespace="b5bc2c56-4a61-4109-b722-4d8b7f18589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0b127f-cbb1-4e8e-b5f9-fd43e49758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hidden="true" ma:internalName="MediaServiceAutoTags" ma:readOnly="true">
      <xsd:simpleType>
        <xsd:restriction base="dms:Text"/>
      </xsd:simpleType>
    </xsd:element>
    <xsd:element name="MediaServiceOCR" ma:index="14" nillable="true" ma:displayName="Extracted Text" ma:hidden="true" ma:internalName="MediaServiceOCR"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d08c54e-1f75-4bb7-9905-ad0cbd33bf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bc2c56-4a61-4109-b722-4d8b7f18589a"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3" nillable="true" ma:displayName="Taxonomy Catch All Column" ma:hidden="true" ma:list="{dc44fd3b-7369-4ae6-844f-6121ad92e111}" ma:internalName="TaxCatchAll" ma:readOnly="false" ma:showField="CatchAllData" ma:web="b5bc2c56-4a61-4109-b722-4d8b7f1858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0378CA-2926-4AA5-9EF3-33A61B208C28}">
  <ds:schemaRefs>
    <ds:schemaRef ds:uri="b5bc2c56-4a61-4109-b722-4d8b7f18589a"/>
    <ds:schemaRef ds:uri="http://purl.org/dc/terms/"/>
    <ds:schemaRef ds:uri="http://schemas.microsoft.com/office/2006/documentManagement/types"/>
    <ds:schemaRef ds:uri="d30b127f-cbb1-4e8e-b5f9-fd43e4975894"/>
    <ds:schemaRef ds:uri="http://purl.org/dc/dcmitype/"/>
    <ds:schemaRef ds:uri="http://schemas.openxmlformats.org/package/2006/metadata/core-properties"/>
    <ds:schemaRef ds:uri="http://purl.org/dc/elements/1.1/"/>
    <ds:schemaRef ds:uri="http://www.w3.org/XML/1998/namespac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B9FE2041-CA44-4FF0-A8F9-B7B74124942B}">
  <ds:schemaRefs>
    <ds:schemaRef ds:uri="http://schemas.microsoft.com/sharepoint/v3/contenttype/forms"/>
  </ds:schemaRefs>
</ds:datastoreItem>
</file>

<file path=customXml/itemProps3.xml><?xml version="1.0" encoding="utf-8"?>
<ds:datastoreItem xmlns:ds="http://schemas.openxmlformats.org/officeDocument/2006/customXml" ds:itemID="{9625598A-E4F8-484F-9E92-F46BDCA7CF73}"/>
</file>

<file path=docProps/app.xml><?xml version="1.0" encoding="utf-8"?>
<Properties xmlns="http://schemas.openxmlformats.org/officeDocument/2006/extended-properties" xmlns:vt="http://schemas.openxmlformats.org/officeDocument/2006/docPropsVTypes">
  <TotalTime>44</TotalTime>
  <Words>1787</Words>
  <Application>Microsoft Macintosh PowerPoint</Application>
  <PresentationFormat>On-screen Show (4:3)</PresentationFormat>
  <Paragraphs>167</Paragraphs>
  <Slides>16</Slides>
  <Notes>14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Arial,Sans-Serif</vt:lpstr>
      <vt:lpstr>Calibri</vt:lpstr>
      <vt:lpstr>Helvetica</vt:lpstr>
      <vt:lpstr>Trebuchet MS</vt:lpstr>
      <vt:lpstr>AIC_PowerPoint_Template_Option-2</vt:lpstr>
      <vt:lpstr>PowerPoint Presentation</vt:lpstr>
      <vt:lpstr>Welcome!</vt:lpstr>
      <vt:lpstr>New Members</vt:lpstr>
      <vt:lpstr>Executive Committee</vt:lpstr>
      <vt:lpstr>Orientation Agenda</vt:lpstr>
      <vt:lpstr>Origins of the  American Inns of Court</vt:lpstr>
      <vt:lpstr>By The Numbers</vt:lpstr>
      <vt:lpstr>The American Inns of Court</vt:lpstr>
      <vt:lpstr>The American Inns of Court Professional Creed</vt:lpstr>
      <vt:lpstr>The Generic  American Inn of Court</vt:lpstr>
      <vt:lpstr>Member Expectations</vt:lpstr>
      <vt:lpstr>Member Opportunities</vt:lpstr>
      <vt:lpstr>National Member Benefits</vt:lpstr>
      <vt:lpstr>Up Next</vt:lpstr>
      <vt:lpstr>Questions? Contact Us</vt:lpstr>
      <vt:lpstr>Thank you and welcome to the American Inns of Court!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Pamela Wittmann</dc:creator>
  <cp:lastModifiedBy>Anne Paul</cp:lastModifiedBy>
  <cp:revision>20</cp:revision>
  <dcterms:created xsi:type="dcterms:W3CDTF">2020-06-16T16:26:59Z</dcterms:created>
  <dcterms:modified xsi:type="dcterms:W3CDTF">2026-07-23T20:16:25Z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0x010100F7D3BA97841C6F42842394612CEE95D7</vt:lpwstr>
  </property>
  <property fmtid="{D5CDD505-2E9C-101B-9397-08002B2CF9AE}" pid="3" name="MediaServiceImageTags">
    <vt:lpwstr/>
  </property>
</Properties>
</file>